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crdownload"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6" r:id="rId2"/>
    <p:sldId id="267" r:id="rId3"/>
    <p:sldId id="270" r:id="rId4"/>
    <p:sldId id="271" r:id="rId5"/>
    <p:sldId id="269" r:id="rId6"/>
    <p:sldId id="268" r:id="rId7"/>
    <p:sldId id="276" r:id="rId8"/>
    <p:sldId id="275" r:id="rId9"/>
    <p:sldId id="274" r:id="rId10"/>
    <p:sldId id="273" r:id="rId11"/>
    <p:sldId id="272" r:id="rId12"/>
    <p:sldId id="278" r:id="rId13"/>
    <p:sldId id="277" r:id="rId14"/>
    <p:sldId id="279" r:id="rId15"/>
    <p:sldId id="280" r:id="rId16"/>
    <p:sldId id="281" r:id="rId17"/>
    <p:sldId id="282" r:id="rId18"/>
    <p:sldId id="263" r:id="rId19"/>
    <p:sldId id="26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A866D-C5BD-401B-8164-EFE52D36E7BA}" type="datetimeFigureOut">
              <a:rPr lang="ru-RU" smtClean="0"/>
              <a:t>20.09.2021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EB1A65-1C4C-4A02-B280-12B43CA62F4E}" type="slidenum">
              <a:rPr lang="ru-RU" smtClean="0"/>
              <a:t>‹#›</a:t>
            </a:fld>
            <a:endParaRPr lang="ru-RU"/>
          </a:p>
        </p:txBody>
      </p:sp>
    </p:spTree>
    <p:extLst>
      <p:ext uri="{BB962C8B-B14F-4D97-AF65-F5344CB8AC3E}">
        <p14:creationId xmlns:p14="http://schemas.microsoft.com/office/powerpoint/2010/main" val="2585201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4EB1A65-1C4C-4A02-B280-12B43CA62F4E}" type="slidenum">
              <a:rPr lang="ru-RU" smtClean="0"/>
              <a:t>14</a:t>
            </a:fld>
            <a:endParaRPr lang="ru-RU"/>
          </a:p>
        </p:txBody>
      </p:sp>
    </p:spTree>
    <p:extLst>
      <p:ext uri="{BB962C8B-B14F-4D97-AF65-F5344CB8AC3E}">
        <p14:creationId xmlns:p14="http://schemas.microsoft.com/office/powerpoint/2010/main" val="249565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977518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08868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092028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223425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0156366-15C1-42B6-B2C5-489D564D2DCB}" type="datetimeFigureOut">
              <a:rPr lang="ru-RU" smtClean="0"/>
              <a:t>20.09.2021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29109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9286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900095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70630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48990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109558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249534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1102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604370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839323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821346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4074956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032866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0156366-15C1-42B6-B2C5-489D564D2DCB}" type="datetimeFigureOut">
              <a:rPr lang="ru-RU" smtClean="0"/>
              <a:t>20.09.2021</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EF88894-3344-4055-9BB4-35372527C714}" type="slidenum">
              <a:rPr lang="ru-RU" smtClean="0"/>
              <a:t>‹#›</a:t>
            </a:fld>
            <a:endParaRPr lang="ru-RU"/>
          </a:p>
        </p:txBody>
      </p:sp>
    </p:spTree>
    <p:extLst>
      <p:ext uri="{BB962C8B-B14F-4D97-AF65-F5344CB8AC3E}">
        <p14:creationId xmlns:p14="http://schemas.microsoft.com/office/powerpoint/2010/main" val="8053666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crdownload"/><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8.wmf"/></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6.wmf"/><Relationship Id="rId5" Type="http://schemas.openxmlformats.org/officeDocument/2006/relationships/oleObject" Target="../embeddings/oleObject6.bin"/><Relationship Id="rId4" Type="http://schemas.openxmlformats.org/officeDocument/2006/relationships/image" Target="../media/image15.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7.wmf"/></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365" y="648448"/>
            <a:ext cx="12209929" cy="4259728"/>
          </a:xfrm>
        </p:spPr>
        <p:txBody>
          <a:bodyPr rtlCol="0">
            <a:normAutofit/>
          </a:bodyPr>
          <a:lstStyle/>
          <a:p>
            <a:pPr algn="ctr"/>
            <a:r>
              <a:rPr lang="ru-RU" sz="6000" dirty="0" smtClean="0">
                <a:ln w="0"/>
                <a:solidFill>
                  <a:srgbClr val="FFFF00"/>
                </a:solidFill>
                <a:effectLst>
                  <a:outerShdw blurRad="38100" dist="25400" dir="5400000" algn="ctr" rotWithShape="0">
                    <a:srgbClr val="6E747A">
                      <a:alpha val="43000"/>
                    </a:srgbClr>
                  </a:outerShdw>
                </a:effectLst>
              </a:rPr>
              <a:t> Тема </a:t>
            </a:r>
            <a:r>
              <a:rPr lang="ru-RU" sz="6000" dirty="0" smtClean="0">
                <a:ln w="0"/>
                <a:solidFill>
                  <a:srgbClr val="FFFF00"/>
                </a:solidFill>
                <a:effectLst>
                  <a:outerShdw blurRad="38100" dist="25400" dir="5400000" algn="ctr" rotWithShape="0">
                    <a:srgbClr val="6E747A">
                      <a:alpha val="43000"/>
                    </a:srgbClr>
                  </a:outerShdw>
                </a:effectLst>
              </a:rPr>
              <a:t>5 </a:t>
            </a:r>
            <a:r>
              <a:rPr lang="ru-RU" sz="6000" dirty="0" smtClean="0">
                <a:ln w="0"/>
                <a:solidFill>
                  <a:srgbClr val="FFFF00"/>
                </a:solidFill>
                <a:effectLst>
                  <a:outerShdw blurRad="38100" dist="25400" dir="5400000" algn="ctr" rotWithShape="0">
                    <a:srgbClr val="6E747A">
                      <a:alpha val="43000"/>
                    </a:srgbClr>
                  </a:outerShdw>
                </a:effectLst>
              </a:rPr>
              <a:t>ЛЕКЦИЯ</a:t>
            </a:r>
            <a:r>
              <a:rPr lang="en-US" sz="6000" dirty="0" smtClean="0">
                <a:ln w="0"/>
                <a:solidFill>
                  <a:srgbClr val="FFFF00"/>
                </a:solidFill>
                <a:effectLst>
                  <a:outerShdw blurRad="38100" dist="25400" dir="5400000" algn="ctr" rotWithShape="0">
                    <a:srgbClr val="6E747A">
                      <a:alpha val="43000"/>
                    </a:srgbClr>
                  </a:outerShdw>
                </a:effectLst>
              </a:rPr>
              <a:t> </a:t>
            </a:r>
            <a:r>
              <a:rPr lang="kk-KZ" sz="6000" dirty="0" smtClean="0">
                <a:ln w="0"/>
                <a:solidFill>
                  <a:srgbClr val="FFFF00"/>
                </a:solidFill>
                <a:effectLst>
                  <a:outerShdw blurRad="38100" dist="25400" dir="5400000" algn="ctr" rotWithShape="0">
                    <a:srgbClr val="6E747A">
                      <a:alpha val="43000"/>
                    </a:srgbClr>
                  </a:outerShdw>
                </a:effectLst>
              </a:rPr>
              <a:t>5</a:t>
            </a:r>
            <a:r>
              <a:rPr lang="ru-RU" sz="6000" dirty="0" smtClean="0">
                <a:ln w="0"/>
                <a:solidFill>
                  <a:srgbClr val="FFFF00"/>
                </a:solidFill>
                <a:effectLst>
                  <a:outerShdw blurRad="38100" dist="25400" dir="5400000" algn="ctr" rotWithShape="0">
                    <a:srgbClr val="6E747A">
                      <a:alpha val="43000"/>
                    </a:srgbClr>
                  </a:outerShdw>
                </a:effectLst>
              </a:rPr>
              <a:t> </a:t>
            </a:r>
            <a:r>
              <a:rPr lang="ru-RU" sz="6000" dirty="0" smtClean="0">
                <a:ln w="0"/>
                <a:solidFill>
                  <a:srgbClr val="FFFF00"/>
                </a:solidFill>
                <a:effectLst>
                  <a:outerShdw blurRad="38100" dist="25400" dir="5400000" algn="ctr" rotWithShape="0">
                    <a:srgbClr val="6E747A">
                      <a:alpha val="43000"/>
                    </a:srgbClr>
                  </a:outerShdw>
                </a:effectLst>
              </a:rPr>
              <a:t/>
            </a:r>
            <a:br>
              <a:rPr lang="ru-RU" sz="6000" dirty="0" smtClean="0">
                <a:ln w="0"/>
                <a:solidFill>
                  <a:srgbClr val="FFFF00"/>
                </a:solidFill>
                <a:effectLst>
                  <a:outerShdw blurRad="38100" dist="25400" dir="5400000" algn="ctr" rotWithShape="0">
                    <a:srgbClr val="6E747A">
                      <a:alpha val="43000"/>
                    </a:srgbClr>
                  </a:outerShdw>
                </a:effectLst>
              </a:rPr>
            </a:br>
            <a:r>
              <a:rPr lang="ru-RU" sz="6000" dirty="0" smtClean="0">
                <a:ln w="0"/>
                <a:solidFill>
                  <a:srgbClr val="FFFF00"/>
                </a:solidFill>
                <a:effectLst>
                  <a:outerShdw blurRad="38100" dist="25400" dir="5400000" algn="ctr" rotWithShape="0">
                    <a:srgbClr val="6E747A">
                      <a:alpha val="43000"/>
                    </a:srgbClr>
                  </a:outerShdw>
                </a:effectLst>
              </a:rPr>
              <a:t/>
            </a:r>
            <a:br>
              <a:rPr lang="ru-RU" sz="6000" dirty="0" smtClean="0">
                <a:ln w="0"/>
                <a:solidFill>
                  <a:srgbClr val="FFFF00"/>
                </a:solidFill>
                <a:effectLst>
                  <a:outerShdw blurRad="38100" dist="25400" dir="5400000" algn="ctr" rotWithShape="0">
                    <a:srgbClr val="6E747A">
                      <a:alpha val="43000"/>
                    </a:srgbClr>
                  </a:outerShdw>
                </a:effectLst>
              </a:rPr>
            </a:br>
            <a:r>
              <a:rPr lang="kk-KZ" sz="4900" dirty="0">
                <a:solidFill>
                  <a:srgbClr val="FFFF00"/>
                </a:solidFill>
              </a:rPr>
              <a:t>Проектирование пойменных </a:t>
            </a:r>
            <a:r>
              <a:rPr lang="kk-KZ" sz="4900" dirty="0" smtClean="0">
                <a:solidFill>
                  <a:srgbClr val="FFFF00"/>
                </a:solidFill>
              </a:rPr>
              <a:t>насыпей.</a:t>
            </a:r>
            <a:endParaRPr lang="ru-RU" sz="4900" dirty="0">
              <a:solidFill>
                <a:srgbClr val="FFFF00"/>
              </a:solidFill>
            </a:endParaRPr>
          </a:p>
        </p:txBody>
      </p:sp>
      <p:sp>
        <p:nvSpPr>
          <p:cNvPr id="3" name="Объект 2"/>
          <p:cNvSpPr>
            <a:spLocks noGrp="1"/>
          </p:cNvSpPr>
          <p:nvPr>
            <p:ph idx="1"/>
          </p:nvPr>
        </p:nvSpPr>
        <p:spPr>
          <a:xfrm>
            <a:off x="762094" y="5745911"/>
            <a:ext cx="3706812" cy="776287"/>
          </a:xfrm>
        </p:spPr>
        <p:txBody>
          <a:bodyPr rtlCol="0">
            <a:normAutofit/>
          </a:bodyPr>
          <a:lstStyle/>
          <a:p>
            <a:pPr marL="0" indent="0" defTabSz="457207">
              <a:buNone/>
              <a:defRPr/>
            </a:pPr>
            <a:r>
              <a:rPr lang="ru-RU" sz="2400" dirty="0">
                <a:ln w="0"/>
                <a:solidFill>
                  <a:srgbClr val="FFFF00"/>
                </a:solidFill>
                <a:effectLst>
                  <a:outerShdw blurRad="38100" dist="25400" dir="5400000" algn="ctr" rotWithShape="0">
                    <a:srgbClr val="6E747A">
                      <a:alpha val="43000"/>
                    </a:srgbClr>
                  </a:outerShdw>
                </a:effectLst>
              </a:rPr>
              <a:t>Лектор – </a:t>
            </a:r>
            <a:r>
              <a:rPr lang="ru-RU" sz="2400" dirty="0" err="1">
                <a:ln w="0"/>
                <a:solidFill>
                  <a:srgbClr val="FFFF00"/>
                </a:solidFill>
                <a:effectLst>
                  <a:outerShdw blurRad="38100" dist="25400" dir="5400000" algn="ctr" rotWithShape="0">
                    <a:srgbClr val="6E747A">
                      <a:alpha val="43000"/>
                    </a:srgbClr>
                  </a:outerShdw>
                </a:effectLst>
              </a:rPr>
              <a:t>Кинаятов</a:t>
            </a:r>
            <a:r>
              <a:rPr lang="ru-RU" sz="2400" dirty="0">
                <a:ln w="0"/>
                <a:solidFill>
                  <a:srgbClr val="FFFF00"/>
                </a:solidFill>
                <a:effectLst>
                  <a:outerShdw blurRad="38100" dist="25400" dir="5400000" algn="ctr" rotWithShape="0">
                    <a:srgbClr val="6E747A">
                      <a:alpha val="43000"/>
                    </a:srgbClr>
                  </a:outerShdw>
                </a:effectLst>
              </a:rPr>
              <a:t> Е.Т.</a:t>
            </a:r>
          </a:p>
        </p:txBody>
      </p:sp>
    </p:spTree>
    <p:extLst>
      <p:ext uri="{BB962C8B-B14F-4D97-AF65-F5344CB8AC3E}">
        <p14:creationId xmlns:p14="http://schemas.microsoft.com/office/powerpoint/2010/main" val="133710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8564" y="1647938"/>
            <a:ext cx="10582836" cy="4524315"/>
          </a:xfrm>
          <a:prstGeom prst="rect">
            <a:avLst/>
          </a:prstGeom>
        </p:spPr>
        <p:txBody>
          <a:bodyPr wrap="square">
            <a:spAutoFit/>
          </a:bodyPr>
          <a:lstStyle/>
          <a:p>
            <a:pPr algn="just"/>
            <a:r>
              <a:rPr lang="ru-RU" sz="2400" b="1" dirty="0"/>
              <a:t>Подходы к постоянным мостам устраивают в большинстве случаев в виде незатопляемых земляных насыпей на поймах или в русле для блуждающих </a:t>
            </a:r>
            <a:r>
              <a:rPr lang="ru-RU" sz="2400" b="1" dirty="0" err="1"/>
              <a:t>беспойменных</a:t>
            </a:r>
            <a:r>
              <a:rPr lang="ru-RU" sz="2400" b="1" dirty="0"/>
              <a:t> рек. Только в особых случаях на дорогах низших категорий и у временных низководных мостов устраивают периодически затопляемые подходы.</a:t>
            </a:r>
          </a:p>
          <a:p>
            <a:pPr algn="just"/>
            <a:r>
              <a:rPr lang="ru-RU" sz="2400" b="1" dirty="0"/>
              <a:t>Строительство незатопляемых насыпей становится экономически неэффективным только при высоте их 30 м и более и при неудовлетворительных грунтах основания, а также при отсутствии у перехода грунтов, пригодных для возведения земляных сооружений. В этих случаях устраивают пойменные эстакады</a:t>
            </a:r>
            <a:endParaRPr lang="ru-RU" sz="2800" b="1" dirty="0"/>
          </a:p>
        </p:txBody>
      </p:sp>
      <p:sp>
        <p:nvSpPr>
          <p:cNvPr id="2" name="TextBox 1"/>
          <p:cNvSpPr txBox="1"/>
          <p:nvPr/>
        </p:nvSpPr>
        <p:spPr>
          <a:xfrm>
            <a:off x="1646749" y="509165"/>
            <a:ext cx="8834470" cy="1138773"/>
          </a:xfrm>
          <a:prstGeom prst="rect">
            <a:avLst/>
          </a:prstGeom>
          <a:noFill/>
        </p:spPr>
        <p:txBody>
          <a:bodyPr wrap="none" rtlCol="0">
            <a:spAutoFit/>
          </a:bodyPr>
          <a:lstStyle/>
          <a:p>
            <a:r>
              <a:rPr lang="ru-RU" sz="3200" b="1" dirty="0"/>
              <a:t>УСЛОВИЯ РАБОТЫ ПОЙМЕННЫХ НАСЫПЕЙ</a:t>
            </a:r>
          </a:p>
          <a:p>
            <a:r>
              <a:rPr lang="ru-RU" dirty="0"/>
              <a:t> </a:t>
            </a:r>
          </a:p>
          <a:p>
            <a:endParaRPr lang="ru-RU" dirty="0"/>
          </a:p>
        </p:txBody>
      </p:sp>
    </p:spTree>
    <p:extLst>
      <p:ext uri="{BB962C8B-B14F-4D97-AF65-F5344CB8AC3E}">
        <p14:creationId xmlns:p14="http://schemas.microsoft.com/office/powerpoint/2010/main" val="1376490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42648" y="1150290"/>
            <a:ext cx="7014882" cy="5755422"/>
          </a:xfrm>
          <a:prstGeom prst="rect">
            <a:avLst/>
          </a:prstGeom>
        </p:spPr>
        <p:txBody>
          <a:bodyPr wrap="square">
            <a:spAutoFit/>
          </a:bodyPr>
          <a:lstStyle/>
          <a:p>
            <a:pPr indent="450215" algn="just">
              <a:spcAft>
                <a:spcPts val="0"/>
              </a:spcAft>
            </a:pPr>
            <a:r>
              <a:rPr lang="ru-RU" sz="2300" b="1" dirty="0">
                <a:ea typeface="Times New Roman" panose="02020603050405020304" pitchFamily="18" charset="0"/>
              </a:rPr>
              <a:t>Пойменные земляные насыпи должны быть запроектированы так, чтобы они были устойчивы даже при самых неблагоприятных условиях работы. Поэтому необходимо прежде всего установить эти возможные неблагоприятные условия, рассматривая их как исходные при выборе конструкции и размеров пойменных насыпей.</a:t>
            </a:r>
          </a:p>
          <a:p>
            <a:pPr algn="just"/>
            <a:r>
              <a:rPr lang="ru-RU" sz="2300" b="1" dirty="0">
                <a:ea typeface="Times New Roman" panose="02020603050405020304" pitchFamily="18" charset="0"/>
              </a:rPr>
              <a:t>Чтобы насыпь была незатопляемой, ее бровку поднимают выше возможного уровня воды в реке на мостовом переходе с учетом подпора. На границе разлива подпор у верхового откоса пойменной насыпи достигает наибольшего размера </a:t>
            </a:r>
            <a:r>
              <a:rPr lang="ru-RU" sz="2300" b="1" dirty="0" err="1">
                <a:ea typeface="Times New Roman" panose="02020603050405020304" pitchFamily="18" charset="0"/>
              </a:rPr>
              <a:t>Δ</a:t>
            </a:r>
            <a:r>
              <a:rPr lang="ru-RU" sz="2300" b="1" i="1" dirty="0" err="1">
                <a:ea typeface="Times New Roman" panose="02020603050405020304" pitchFamily="18" charset="0"/>
              </a:rPr>
              <a:t>h</a:t>
            </a:r>
            <a:r>
              <a:rPr lang="ru-RU" sz="2300" b="1" baseline="-25000" dirty="0" err="1">
                <a:ea typeface="Times New Roman" panose="02020603050405020304" pitchFamily="18" charset="0"/>
              </a:rPr>
              <a:t>н</a:t>
            </a:r>
            <a:r>
              <a:rPr lang="ru-RU" sz="2300" b="1" dirty="0">
                <a:ea typeface="Times New Roman" panose="02020603050405020304" pitchFamily="18" charset="0"/>
              </a:rPr>
              <a:t>, определяемого формулой</a:t>
            </a:r>
            <a:endParaRPr lang="ru-RU" sz="2300" b="1"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52" y="1173539"/>
            <a:ext cx="4719919" cy="5576885"/>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2976933" y="151511"/>
            <a:ext cx="5780750" cy="523220"/>
          </a:xfrm>
          <a:prstGeom prst="rect">
            <a:avLst/>
          </a:prstGeom>
        </p:spPr>
        <p:txBody>
          <a:bodyPr wrap="none">
            <a:spAutoFit/>
          </a:bodyPr>
          <a:lstStyle/>
          <a:p>
            <a:r>
              <a:rPr lang="ru-RU" sz="2800" b="1" dirty="0">
                <a:ea typeface="Times New Roman" panose="02020603050405020304" pitchFamily="18" charset="0"/>
              </a:rPr>
              <a:t>Пойменные земляные насыпи </a:t>
            </a:r>
            <a:endParaRPr lang="ru-RU" sz="2800" dirty="0"/>
          </a:p>
        </p:txBody>
      </p:sp>
    </p:spTree>
    <p:extLst>
      <p:ext uri="{BB962C8B-B14F-4D97-AF65-F5344CB8AC3E}">
        <p14:creationId xmlns:p14="http://schemas.microsoft.com/office/powerpoint/2010/main" val="23155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85197" y="1002561"/>
            <a:ext cx="9955306" cy="2862322"/>
          </a:xfrm>
          <a:prstGeom prst="rect">
            <a:avLst/>
          </a:prstGeom>
        </p:spPr>
        <p:txBody>
          <a:bodyPr wrap="square">
            <a:spAutoFit/>
          </a:bodyPr>
          <a:lstStyle/>
          <a:p>
            <a:pPr indent="450215" algn="just">
              <a:spcAft>
                <a:spcPts val="0"/>
              </a:spcAft>
            </a:pPr>
            <a:r>
              <a:rPr lang="ru-RU" sz="2000" b="1" dirty="0">
                <a:latin typeface="+mj-lt"/>
                <a:ea typeface="Times New Roman" panose="02020603050405020304" pitchFamily="18" charset="0"/>
              </a:rPr>
              <a:t>Уровень воды у низового откоса насыпи определяется отметкой поверхности воды у концов низовых струенаправляющих дамб. Эта отметка мало отличается от бытовой. Таким образом, наибольшее повышение уровня воды у верхового откоса над расчетным горизонтом одновременно определяет и наибольшую разность уровней у верхового и низового откосов пойменной насыпи на границе разлива (рис.XXI.1). На участках насыпи, достаточно близких к мосту, разница уровней меньше. Непосредственно у моста эта разница наименьшая и равна падению поверхности потока на длине струенаправляющих дамб:</a:t>
            </a:r>
          </a:p>
        </p:txBody>
      </p:sp>
      <p:graphicFrame>
        <p:nvGraphicFramePr>
          <p:cNvPr id="8" name="Объект 7"/>
          <p:cNvGraphicFramePr>
            <a:graphicFrameLocks noChangeAspect="1"/>
          </p:cNvGraphicFramePr>
          <p:nvPr>
            <p:extLst>
              <p:ext uri="{D42A27DB-BD31-4B8C-83A1-F6EECF244321}">
                <p14:modId xmlns:p14="http://schemas.microsoft.com/office/powerpoint/2010/main" val="3984259687"/>
              </p:ext>
            </p:extLst>
          </p:nvPr>
        </p:nvGraphicFramePr>
        <p:xfrm>
          <a:off x="2310524" y="4115018"/>
          <a:ext cx="6304651" cy="1146300"/>
        </p:xfrm>
        <a:graphic>
          <a:graphicData uri="http://schemas.openxmlformats.org/presentationml/2006/ole">
            <mc:AlternateContent xmlns:mc="http://schemas.openxmlformats.org/markup-compatibility/2006">
              <mc:Choice xmlns:v="urn:schemas-microsoft-com:vml" Requires="v">
                <p:oleObj spid="_x0000_s3078" name="Уравнение" r:id="rId3" imgW="1536480" imgH="279360" progId="Equation.3">
                  <p:embed/>
                </p:oleObj>
              </mc:Choice>
              <mc:Fallback>
                <p:oleObj name="Уравнение" r:id="rId3" imgW="1536480" imgH="279360" progId="Equation.3">
                  <p:embed/>
                  <p:pic>
                    <p:nvPicPr>
                      <p:cNvPr id="0" name=""/>
                      <p:cNvPicPr/>
                      <p:nvPr/>
                    </p:nvPicPr>
                    <p:blipFill>
                      <a:blip r:embed="rId4"/>
                      <a:stretch>
                        <a:fillRect/>
                      </a:stretch>
                    </p:blipFill>
                    <p:spPr>
                      <a:xfrm>
                        <a:off x="2310524" y="4115018"/>
                        <a:ext cx="6304651" cy="1146300"/>
                      </a:xfrm>
                      <a:prstGeom prst="rect">
                        <a:avLst/>
                      </a:prstGeom>
                      <a:ln>
                        <a:solidFill>
                          <a:schemeClr val="accent1"/>
                        </a:solidFill>
                      </a:ln>
                    </p:spPr>
                  </p:pic>
                </p:oleObj>
              </mc:Fallback>
            </mc:AlternateContent>
          </a:graphicData>
        </a:graphic>
      </p:graphicFrame>
    </p:spTree>
    <p:extLst>
      <p:ext uri="{BB962C8B-B14F-4D97-AF65-F5344CB8AC3E}">
        <p14:creationId xmlns:p14="http://schemas.microsoft.com/office/powerpoint/2010/main" val="130806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4912" y="1412525"/>
            <a:ext cx="10677379" cy="4401205"/>
          </a:xfrm>
          <a:prstGeom prst="rect">
            <a:avLst/>
          </a:prstGeom>
        </p:spPr>
        <p:txBody>
          <a:bodyPr wrap="square">
            <a:spAutoFit/>
          </a:bodyPr>
          <a:lstStyle/>
          <a:p>
            <a:pPr indent="450215" algn="just">
              <a:spcAft>
                <a:spcPts val="0"/>
              </a:spcAft>
            </a:pPr>
            <a:r>
              <a:rPr lang="ru-RU" sz="2000" b="1" dirty="0">
                <a:ea typeface="Times New Roman" panose="02020603050405020304" pitchFamily="18" charset="0"/>
              </a:rPr>
              <a:t>На протяжении водной воронки перед мостом ширина потока уменьшается, причем границы его очерчены приблизительно по дугам круга с центральным углом 90°, начинающимся от границ разлива и заканчивающимся у голов пойменных струенаправляющих сооружений. За этими криволинейными границами в зонах, примыкающих к пойменным насыпям, движение воды замкнутое и относительно медленное. Только в тех случаях, когда ширина разлива очень велика, течение прижимается непосредственно к откосам пойменных насыпей и может вызвать размыв откосов сооружений.</a:t>
            </a:r>
          </a:p>
          <a:p>
            <a:pPr indent="450215" algn="just">
              <a:spcAft>
                <a:spcPts val="0"/>
              </a:spcAft>
            </a:pPr>
            <a:r>
              <a:rPr lang="ru-RU" sz="2000" b="1" dirty="0">
                <a:ea typeface="Times New Roman" panose="02020603050405020304" pitchFamily="18" charset="0"/>
              </a:rPr>
              <a:t>Период разлива воды на поймы часто сопровождается ледоходом на реке. В это время возможен заход льдин из русла к насыпям, а кроме того, у откосов насыпей могут появиться льдины, принесенные течением с пойменных озер. Плывущие льдины ударяются об откосы насыпи и нарушают их устойчивость. В отдельных местах лед может скапливаться, что приводит к навалу больших масс льда на насыпь.</a:t>
            </a:r>
          </a:p>
        </p:txBody>
      </p:sp>
    </p:spTree>
    <p:extLst>
      <p:ext uri="{BB962C8B-B14F-4D97-AF65-F5344CB8AC3E}">
        <p14:creationId xmlns:p14="http://schemas.microsoft.com/office/powerpoint/2010/main" val="375112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8928" y="1343015"/>
            <a:ext cx="10735237" cy="4401205"/>
          </a:xfrm>
          <a:prstGeom prst="rect">
            <a:avLst/>
          </a:prstGeom>
        </p:spPr>
        <p:txBody>
          <a:bodyPr wrap="square">
            <a:spAutoFit/>
          </a:bodyPr>
          <a:lstStyle/>
          <a:p>
            <a:pPr indent="450215" algn="just">
              <a:spcAft>
                <a:spcPts val="0"/>
              </a:spcAft>
            </a:pPr>
            <a:r>
              <a:rPr lang="ru-RU" sz="2000" b="1" dirty="0">
                <a:ea typeface="Times New Roman" panose="02020603050405020304" pitchFamily="18" charset="0"/>
              </a:rPr>
              <a:t>Во время высоких паводков в долинах рек наблюдаются сильные ветры, вызывающие волны на водной поверхности. Явления половодья и интенсивного перемещения воздушных масс в долине реки нельзя считать независимыми одно от другого. Во время паводков вполне закономерны сильные ветры. Глубины воды на речных поймах достигают максимума также при очень высоких расчетных паводках, а только при значительных глубинах и могут развиваться большие ветровые волны у откосов пойменных насыпей. Вследствие этого при высоких паводках устойчивости откосов пойменных насыпей угрожают подтопление, удар или навал льдин, удары волн. Обычно сильные Удары наблюдаются на свободных реках только у верхового откоса насыпи, где волны распространяются вниз по течению. Меньшая или нулевая высота волн у низового откоса пойменной насыпи объясняется тем, что подход волн к этому откосу должен совершаться против течения. На </a:t>
            </a:r>
            <a:r>
              <a:rPr lang="ru-RU" sz="2000" b="1" dirty="0" err="1">
                <a:ea typeface="Times New Roman" panose="02020603050405020304" pitchFamily="18" charset="0"/>
              </a:rPr>
              <a:t>залесенных</a:t>
            </a:r>
            <a:r>
              <a:rPr lang="ru-RU" sz="2000" b="1" dirty="0">
                <a:ea typeface="Times New Roman" panose="02020603050405020304" pitchFamily="18" charset="0"/>
              </a:rPr>
              <a:t> поймах волны не развиваются совсем и насыпям не угрожают.</a:t>
            </a:r>
          </a:p>
        </p:txBody>
      </p:sp>
    </p:spTree>
    <p:extLst>
      <p:ext uri="{BB962C8B-B14F-4D97-AF65-F5344CB8AC3E}">
        <p14:creationId xmlns:p14="http://schemas.microsoft.com/office/powerpoint/2010/main" val="458628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72353" y="1465399"/>
            <a:ext cx="10636623" cy="3970318"/>
          </a:xfrm>
          <a:prstGeom prst="rect">
            <a:avLst/>
          </a:prstGeom>
        </p:spPr>
        <p:txBody>
          <a:bodyPr wrap="square">
            <a:spAutoFit/>
          </a:bodyPr>
          <a:lstStyle/>
          <a:p>
            <a:pPr indent="450215" algn="just">
              <a:spcAft>
                <a:spcPts val="0"/>
              </a:spcAft>
            </a:pPr>
            <a:r>
              <a:rPr lang="ru-RU" b="1" dirty="0">
                <a:ea typeface="Times New Roman" panose="02020603050405020304" pitchFamily="18" charset="0"/>
              </a:rPr>
              <a:t>В последние десятилетия в связи с развитием гидротехнического строительства на автомобильных и железных дорогах появились мостовые переходы, находящиеся в подпоре. Откосы насыпей таких переходов являются уже не периодически, а постоянно подтопляемыми. В отличие от переходов через свободные реки уровни у верхового и низового откосов насыпи в этом случае почти одинаковы.</a:t>
            </a:r>
          </a:p>
          <a:p>
            <a:pPr indent="450215" algn="just">
              <a:spcAft>
                <a:spcPts val="0"/>
              </a:spcAft>
            </a:pPr>
            <a:r>
              <a:rPr lang="ru-RU" b="1" dirty="0">
                <a:ea typeface="Times New Roman" panose="02020603050405020304" pitchFamily="18" charset="0"/>
              </a:rPr>
              <a:t>На водохранилищах неизбежно волнообразование, опасное для насыпи даже в тех случаях, когда господствующие ветры действуют </a:t>
            </a:r>
            <a:r>
              <a:rPr lang="ru-RU" b="1" dirty="0" err="1">
                <a:ea typeface="Times New Roman" panose="02020603050405020304" pitchFamily="18" charset="0"/>
              </a:rPr>
              <a:t>нефронтально</a:t>
            </a:r>
            <a:r>
              <a:rPr lang="ru-RU" b="1" dirty="0">
                <a:ea typeface="Times New Roman" panose="02020603050405020304" pitchFamily="18" charset="0"/>
              </a:rPr>
              <a:t> по отношению к ней. Волнение, развивающееся на поверхности водохранилищ, достигает значительной силы и может наблюдаться как у верхового, так и низового откосов.</a:t>
            </a:r>
          </a:p>
          <a:p>
            <a:pPr indent="450215" algn="just">
              <a:spcAft>
                <a:spcPts val="0"/>
              </a:spcAft>
            </a:pPr>
            <a:r>
              <a:rPr lang="ru-RU" b="1" dirty="0">
                <a:ea typeface="Times New Roman" panose="02020603050405020304" pitchFamily="18" charset="0"/>
              </a:rPr>
              <a:t>Например, на переходе р. Дона, находящемся в подпоре от </a:t>
            </a:r>
            <a:r>
              <a:rPr lang="ru-RU" b="1" dirty="0" err="1">
                <a:ea typeface="Times New Roman" panose="02020603050405020304" pitchFamily="18" charset="0"/>
              </a:rPr>
              <a:t>Цимлянской</a:t>
            </a:r>
            <a:r>
              <a:rPr lang="ru-RU" b="1" dirty="0">
                <a:ea typeface="Times New Roman" panose="02020603050405020304" pitchFamily="18" charset="0"/>
              </a:rPr>
              <a:t> ГЭС, опасные для насыпей волнения возникают исключительно с низовой стороны.</a:t>
            </a:r>
          </a:p>
          <a:p>
            <a:pPr indent="450215" algn="just">
              <a:spcAft>
                <a:spcPts val="0"/>
              </a:spcAft>
            </a:pPr>
            <a:r>
              <a:rPr lang="ru-RU" b="1" dirty="0">
                <a:ea typeface="Times New Roman" panose="02020603050405020304" pitchFamily="18" charset="0"/>
              </a:rPr>
              <a:t>Волны, набегающие на откос насыпи, взбегают по нему на значительную высоту, и вода может попасть на обочину земляного полотна. Этого не следует допускать, так как при </a:t>
            </a:r>
            <a:r>
              <a:rPr lang="ru-RU" b="1" dirty="0" err="1">
                <a:ea typeface="Times New Roman" panose="02020603050405020304" pitchFamily="18" charset="0"/>
              </a:rPr>
              <a:t>откатывании</a:t>
            </a:r>
            <a:r>
              <a:rPr lang="ru-RU" b="1" dirty="0">
                <a:ea typeface="Times New Roman" panose="02020603050405020304" pitchFamily="18" charset="0"/>
              </a:rPr>
              <a:t> волн струи воды могут смывать грунт с обочины.</a:t>
            </a:r>
          </a:p>
        </p:txBody>
      </p:sp>
    </p:spTree>
    <p:extLst>
      <p:ext uri="{BB962C8B-B14F-4D97-AF65-F5344CB8AC3E}">
        <p14:creationId xmlns:p14="http://schemas.microsoft.com/office/powerpoint/2010/main" val="908081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98175" y="1462678"/>
            <a:ext cx="10116671" cy="3785652"/>
          </a:xfrm>
          <a:prstGeom prst="rect">
            <a:avLst/>
          </a:prstGeom>
        </p:spPr>
        <p:txBody>
          <a:bodyPr wrap="square">
            <a:spAutoFit/>
          </a:bodyPr>
          <a:lstStyle/>
          <a:p>
            <a:pPr indent="450215" algn="just">
              <a:spcAft>
                <a:spcPts val="0"/>
              </a:spcAft>
            </a:pPr>
            <a:r>
              <a:rPr lang="ru-RU" sz="2000" b="1" dirty="0">
                <a:ea typeface="Times New Roman" panose="02020603050405020304" pitchFamily="18" charset="0"/>
              </a:rPr>
              <a:t>Высота и длина волны зависят от скорости ветра ω (в м/с) и длины разбега волны </a:t>
            </a:r>
            <a:r>
              <a:rPr lang="ru-RU" sz="2000" b="1" i="1" dirty="0">
                <a:ea typeface="Times New Roman" panose="02020603050405020304" pitchFamily="18" charset="0"/>
              </a:rPr>
              <a:t>L</a:t>
            </a:r>
            <a:r>
              <a:rPr lang="ru-RU" sz="2000" b="1" dirty="0">
                <a:ea typeface="Times New Roman" panose="02020603050405020304" pitchFamily="18" charset="0"/>
              </a:rPr>
              <a:t> (в км). Однако на узких, длинных (более 5-кратной ширины) и мелких водных пространствах волны, возникшие на глубоких частях водотока, не могут распространяться. В этих условиях высота волны ограничивается глубиной мелкого водного пространства, так как не развивается длина волны, соответствующая скорости ветра и длине разбега. Максимальная длина волны ограничивается двойной глубиной воды. Фактически она еще меньше, так как все теоретические расчеты волн справедливы для неподвижной воды, а в данном случае речь идет о развитии волн на поверхности текущей воды. Высота волн 'составляет от 1/13 до 1/8 от ее длины (в среднем 1/10). Поэтому можно считать, что пределом высоты волны на пойме является величина</a:t>
            </a:r>
          </a:p>
        </p:txBody>
      </p:sp>
    </p:spTree>
    <p:extLst>
      <p:ext uri="{BB962C8B-B14F-4D97-AF65-F5344CB8AC3E}">
        <p14:creationId xmlns:p14="http://schemas.microsoft.com/office/powerpoint/2010/main" val="2828271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72034" y="268506"/>
            <a:ext cx="9605683" cy="954107"/>
          </a:xfrm>
          <a:prstGeom prst="rect">
            <a:avLst/>
          </a:prstGeom>
        </p:spPr>
        <p:txBody>
          <a:bodyPr wrap="square">
            <a:spAutoFit/>
          </a:bodyPr>
          <a:lstStyle/>
          <a:p>
            <a:pPr indent="450215" algn="just">
              <a:spcAft>
                <a:spcPts val="0"/>
              </a:spcAft>
            </a:pPr>
            <a:r>
              <a:rPr lang="ru-RU" sz="2800" b="1" dirty="0">
                <a:latin typeface="+mj-lt"/>
                <a:ea typeface="Times New Roman" panose="02020603050405020304" pitchFamily="18" charset="0"/>
              </a:rPr>
              <a:t>Поэтому можно считать, что пределом высоты волны на пойме является </a:t>
            </a:r>
            <a:r>
              <a:rPr lang="ru-RU" sz="2800" b="1" dirty="0" smtClean="0">
                <a:latin typeface="+mj-lt"/>
                <a:ea typeface="Times New Roman" panose="02020603050405020304" pitchFamily="18" charset="0"/>
              </a:rPr>
              <a:t>величина:</a:t>
            </a:r>
            <a:endParaRPr lang="ru-RU" sz="2800" b="1" dirty="0">
              <a:latin typeface="+mj-lt"/>
              <a:ea typeface="Times New Roman" panose="02020603050405020304" pitchFamily="18" charset="0"/>
            </a:endParaRPr>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p:cNvGraphicFramePr>
            <a:graphicFrameLocks noChangeAspect="1"/>
          </p:cNvGraphicFramePr>
          <p:nvPr>
            <p:extLst>
              <p:ext uri="{D42A27DB-BD31-4B8C-83A1-F6EECF244321}">
                <p14:modId xmlns:p14="http://schemas.microsoft.com/office/powerpoint/2010/main" val="2191917590"/>
              </p:ext>
            </p:extLst>
          </p:nvPr>
        </p:nvGraphicFramePr>
        <p:xfrm>
          <a:off x="3941482" y="1491118"/>
          <a:ext cx="2862729" cy="916073"/>
        </p:xfrm>
        <a:graphic>
          <a:graphicData uri="http://schemas.openxmlformats.org/presentationml/2006/ole">
            <mc:AlternateContent xmlns:mc="http://schemas.openxmlformats.org/markup-compatibility/2006">
              <mc:Choice xmlns:v="urn:schemas-microsoft-com:vml" Requires="v">
                <p:oleObj spid="_x0000_s4115" name="Уравнение" r:id="rId3" imgW="1269720" imgH="406080" progId="Equation.3">
                  <p:embed/>
                </p:oleObj>
              </mc:Choice>
              <mc:Fallback>
                <p:oleObj name="Уравнение" r:id="rId3" imgW="1269720" imgH="406080" progId="Equation.3">
                  <p:embed/>
                  <p:pic>
                    <p:nvPicPr>
                      <p:cNvPr id="0" name=""/>
                      <p:cNvPicPr/>
                      <p:nvPr/>
                    </p:nvPicPr>
                    <p:blipFill>
                      <a:blip r:embed="rId4"/>
                      <a:stretch>
                        <a:fillRect/>
                      </a:stretch>
                    </p:blipFill>
                    <p:spPr>
                      <a:xfrm>
                        <a:off x="3941482" y="1491118"/>
                        <a:ext cx="2862729" cy="916073"/>
                      </a:xfrm>
                      <a:prstGeom prst="rect">
                        <a:avLst/>
                      </a:prstGeom>
                      <a:ln>
                        <a:solidFill>
                          <a:schemeClr val="accent1"/>
                        </a:solidFill>
                      </a:ln>
                    </p:spPr>
                  </p:pic>
                </p:oleObj>
              </mc:Fallback>
            </mc:AlternateContent>
          </a:graphicData>
        </a:graphic>
      </p:graphicFrame>
      <p:sp>
        <p:nvSpPr>
          <p:cNvPr id="9" name="Прямоугольник 8"/>
          <p:cNvSpPr/>
          <p:nvPr/>
        </p:nvSpPr>
        <p:spPr>
          <a:xfrm>
            <a:off x="372033" y="2967335"/>
            <a:ext cx="10009096" cy="830997"/>
          </a:xfrm>
          <a:prstGeom prst="rect">
            <a:avLst/>
          </a:prstGeom>
        </p:spPr>
        <p:txBody>
          <a:bodyPr wrap="square">
            <a:spAutoFit/>
          </a:bodyPr>
          <a:lstStyle/>
          <a:p>
            <a:pPr indent="450215" algn="just">
              <a:spcAft>
                <a:spcPts val="0"/>
              </a:spcAft>
            </a:pPr>
            <a:r>
              <a:rPr lang="ru-RU" sz="2400" b="1" dirty="0">
                <a:latin typeface="+mj-lt"/>
                <a:ea typeface="Times New Roman" panose="02020603050405020304" pitchFamily="18" charset="0"/>
              </a:rPr>
              <a:t>Волна, набегая на откос насыпи (рис. XXI.2), поднимается по нему до высоты (от спокойного уровня воды)</a:t>
            </a:r>
          </a:p>
        </p:txBody>
      </p:sp>
      <p:graphicFrame>
        <p:nvGraphicFramePr>
          <p:cNvPr id="12" name="Объект 11"/>
          <p:cNvGraphicFramePr>
            <a:graphicFrameLocks noChangeAspect="1"/>
          </p:cNvGraphicFramePr>
          <p:nvPr>
            <p:extLst>
              <p:ext uri="{D42A27DB-BD31-4B8C-83A1-F6EECF244321}">
                <p14:modId xmlns:p14="http://schemas.microsoft.com/office/powerpoint/2010/main" val="1197295431"/>
              </p:ext>
            </p:extLst>
          </p:nvPr>
        </p:nvGraphicFramePr>
        <p:xfrm>
          <a:off x="3447952" y="3798332"/>
          <a:ext cx="3757246" cy="1134263"/>
        </p:xfrm>
        <a:graphic>
          <a:graphicData uri="http://schemas.openxmlformats.org/presentationml/2006/ole">
            <mc:AlternateContent xmlns:mc="http://schemas.openxmlformats.org/markup-compatibility/2006">
              <mc:Choice xmlns:v="urn:schemas-microsoft-com:vml" Requires="v">
                <p:oleObj spid="_x0000_s4116" name="Уравнение" r:id="rId5" imgW="1346040" imgH="406080" progId="Equation.3">
                  <p:embed/>
                </p:oleObj>
              </mc:Choice>
              <mc:Fallback>
                <p:oleObj name="Уравнение" r:id="rId5" imgW="1346040" imgH="406080" progId="Equation.3">
                  <p:embed/>
                  <p:pic>
                    <p:nvPicPr>
                      <p:cNvPr id="0" name=""/>
                      <p:cNvPicPr/>
                      <p:nvPr/>
                    </p:nvPicPr>
                    <p:blipFill>
                      <a:blip r:embed="rId6"/>
                      <a:stretch>
                        <a:fillRect/>
                      </a:stretch>
                    </p:blipFill>
                    <p:spPr>
                      <a:xfrm>
                        <a:off x="3447952" y="3798332"/>
                        <a:ext cx="3757246" cy="1134263"/>
                      </a:xfrm>
                      <a:prstGeom prst="rect">
                        <a:avLst/>
                      </a:prstGeom>
                      <a:ln>
                        <a:solidFill>
                          <a:schemeClr val="accent1"/>
                        </a:solidFill>
                      </a:ln>
                    </p:spPr>
                  </p:pic>
                </p:oleObj>
              </mc:Fallback>
            </mc:AlternateContent>
          </a:graphicData>
        </a:graphic>
      </p:graphicFrame>
      <p:sp>
        <p:nvSpPr>
          <p:cNvPr id="16" name="Прямоугольник 15"/>
          <p:cNvSpPr/>
          <p:nvPr/>
        </p:nvSpPr>
        <p:spPr>
          <a:xfrm>
            <a:off x="304800" y="5348093"/>
            <a:ext cx="9818421" cy="830997"/>
          </a:xfrm>
          <a:prstGeom prst="rect">
            <a:avLst/>
          </a:prstGeom>
        </p:spPr>
        <p:txBody>
          <a:bodyPr wrap="square">
            <a:spAutoFit/>
          </a:bodyPr>
          <a:lstStyle/>
          <a:p>
            <a:pPr indent="450215">
              <a:spcAft>
                <a:spcPts val="0"/>
              </a:spcAft>
            </a:pPr>
            <a:r>
              <a:rPr lang="ru-RU" sz="2400" i="1" dirty="0" smtClean="0">
                <a:latin typeface="Times New Roman" panose="02020603050405020304" pitchFamily="18" charset="0"/>
                <a:ea typeface="Times New Roman" panose="02020603050405020304" pitchFamily="18" charset="0"/>
              </a:rPr>
              <a:t>Где,          - коэффициент </a:t>
            </a:r>
            <a:r>
              <a:rPr lang="ru-RU" sz="2400" i="1" dirty="0">
                <a:latin typeface="Times New Roman" panose="02020603050405020304" pitchFamily="18" charset="0"/>
                <a:ea typeface="Times New Roman" panose="02020603050405020304" pitchFamily="18" charset="0"/>
              </a:rPr>
              <a:t>относительной </a:t>
            </a:r>
            <a:r>
              <a:rPr lang="ru-RU" sz="2400" i="1" dirty="0" err="1">
                <a:latin typeface="Times New Roman" panose="02020603050405020304" pitchFamily="18" charset="0"/>
                <a:ea typeface="Times New Roman" panose="02020603050405020304" pitchFamily="18" charset="0"/>
              </a:rPr>
              <a:t>шероховасти</a:t>
            </a:r>
            <a:r>
              <a:rPr lang="ru-RU" sz="2400" i="1" dirty="0">
                <a:latin typeface="Times New Roman" panose="02020603050405020304" pitchFamily="18" charset="0"/>
                <a:ea typeface="Times New Roman" panose="02020603050405020304" pitchFamily="18" charset="0"/>
              </a:rPr>
              <a:t> откоса; </a:t>
            </a:r>
            <a:r>
              <a:rPr lang="en-US" sz="2400" i="1" dirty="0">
                <a:latin typeface="Times New Roman" panose="02020603050405020304" pitchFamily="18" charset="0"/>
                <a:ea typeface="Times New Roman" panose="02020603050405020304" pitchFamily="18" charset="0"/>
              </a:rPr>
              <a:t>m</a:t>
            </a:r>
            <a:r>
              <a:rPr lang="ru-RU" sz="2400" i="1" dirty="0">
                <a:latin typeface="Times New Roman" panose="02020603050405020304" pitchFamily="18" charset="0"/>
                <a:ea typeface="Times New Roman" panose="02020603050405020304" pitchFamily="18" charset="0"/>
              </a:rPr>
              <a:t>-коэффициент заложения откоса</a:t>
            </a:r>
            <a:endParaRPr lang="ru-RU" sz="2400" dirty="0">
              <a:latin typeface="Times New Roman" panose="02020603050405020304" pitchFamily="18" charset="0"/>
              <a:ea typeface="Times New Roman" panose="02020603050405020304" pitchFamily="18" charset="0"/>
            </a:endParaRPr>
          </a:p>
        </p:txBody>
      </p:sp>
      <p:graphicFrame>
        <p:nvGraphicFramePr>
          <p:cNvPr id="17" name="Объект 16"/>
          <p:cNvGraphicFramePr>
            <a:graphicFrameLocks noChangeAspect="1"/>
          </p:cNvGraphicFramePr>
          <p:nvPr>
            <p:extLst>
              <p:ext uri="{D42A27DB-BD31-4B8C-83A1-F6EECF244321}">
                <p14:modId xmlns:p14="http://schemas.microsoft.com/office/powerpoint/2010/main" val="3876389656"/>
              </p:ext>
            </p:extLst>
          </p:nvPr>
        </p:nvGraphicFramePr>
        <p:xfrm>
          <a:off x="1526738" y="5320341"/>
          <a:ext cx="620929" cy="491569"/>
        </p:xfrm>
        <a:graphic>
          <a:graphicData uri="http://schemas.openxmlformats.org/presentationml/2006/ole">
            <mc:AlternateContent xmlns:mc="http://schemas.openxmlformats.org/markup-compatibility/2006">
              <mc:Choice xmlns:v="urn:schemas-microsoft-com:vml" Requires="v">
                <p:oleObj spid="_x0000_s4117" name="Уравнение" r:id="rId7" imgW="304560" imgH="241200" progId="Equation.3">
                  <p:embed/>
                </p:oleObj>
              </mc:Choice>
              <mc:Fallback>
                <p:oleObj name="Уравнение" r:id="rId7" imgW="304560" imgH="241200" progId="Equation.3">
                  <p:embed/>
                  <p:pic>
                    <p:nvPicPr>
                      <p:cNvPr id="0" name=""/>
                      <p:cNvPicPr/>
                      <p:nvPr/>
                    </p:nvPicPr>
                    <p:blipFill>
                      <a:blip r:embed="rId8"/>
                      <a:stretch>
                        <a:fillRect/>
                      </a:stretch>
                    </p:blipFill>
                    <p:spPr>
                      <a:xfrm>
                        <a:off x="1526738" y="5320341"/>
                        <a:ext cx="620929" cy="491569"/>
                      </a:xfrm>
                      <a:prstGeom prst="rect">
                        <a:avLst/>
                      </a:prstGeom>
                    </p:spPr>
                  </p:pic>
                </p:oleObj>
              </mc:Fallback>
            </mc:AlternateContent>
          </a:graphicData>
        </a:graphic>
      </p:graphicFrame>
    </p:spTree>
    <p:extLst>
      <p:ext uri="{BB962C8B-B14F-4D97-AF65-F5344CB8AC3E}">
        <p14:creationId xmlns:p14="http://schemas.microsoft.com/office/powerpoint/2010/main" val="72026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1181" y="421083"/>
            <a:ext cx="9706708" cy="1200329"/>
          </a:xfrm>
          <a:prstGeom prst="rect">
            <a:avLst/>
          </a:prstGeom>
        </p:spPr>
        <p:txBody>
          <a:bodyPr wrap="square">
            <a:spAutoFit/>
          </a:bodyPr>
          <a:lstStyle/>
          <a:p>
            <a:pPr indent="450215" algn="just">
              <a:spcAft>
                <a:spcPts val="0"/>
              </a:spcAft>
            </a:pPr>
            <a:r>
              <a:rPr lang="ru-RU" sz="2400" b="1" dirty="0">
                <a:ea typeface="Times New Roman" panose="02020603050405020304" pitchFamily="18" charset="0"/>
              </a:rPr>
              <a:t>Длина волны принята при этом равной десятикратной ее высоте. Коэффициент относительной шероховатости откоса равен:</a:t>
            </a:r>
          </a:p>
        </p:txBody>
      </p:sp>
      <p:pic>
        <p:nvPicPr>
          <p:cNvPr id="6" name="Рисунок 5"/>
          <p:cNvPicPr/>
          <p:nvPr/>
        </p:nvPicPr>
        <p:blipFill>
          <a:blip r:embed="rId2"/>
          <a:srcRect l="24894" t="27070" r="23198" b="47771"/>
          <a:stretch>
            <a:fillRect/>
          </a:stretch>
        </p:blipFill>
        <p:spPr bwMode="auto">
          <a:xfrm>
            <a:off x="661181" y="1872786"/>
            <a:ext cx="10536702" cy="4274796"/>
          </a:xfrm>
          <a:prstGeom prst="rect">
            <a:avLst/>
          </a:prstGeom>
          <a:noFill/>
          <a:ln w="9525">
            <a:noFill/>
            <a:miter lim="800000"/>
            <a:headEnd/>
            <a:tailEnd/>
          </a:ln>
        </p:spPr>
      </p:pic>
    </p:spTree>
    <p:extLst>
      <p:ext uri="{BB962C8B-B14F-4D97-AF65-F5344CB8AC3E}">
        <p14:creationId xmlns:p14="http://schemas.microsoft.com/office/powerpoint/2010/main" val="1502311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solidFill>
                  <a:srgbClr val="FFFF00"/>
                </a:solidFill>
              </a:rPr>
              <a:t>ПРОЕКТИРОВАНИЕ ПОЙМЕННЫХ НАСЫПЕЙ</a:t>
            </a:r>
            <a:endParaRPr lang="ru-RU" dirty="0">
              <a:solidFill>
                <a:srgbClr val="FFFF00"/>
              </a:solidFill>
            </a:endParaRPr>
          </a:p>
        </p:txBody>
      </p:sp>
      <p:sp>
        <p:nvSpPr>
          <p:cNvPr id="3" name="Объект 2"/>
          <p:cNvSpPr>
            <a:spLocks noGrp="1"/>
          </p:cNvSpPr>
          <p:nvPr>
            <p:ph idx="1"/>
          </p:nvPr>
        </p:nvSpPr>
        <p:spPr>
          <a:xfrm>
            <a:off x="5970494" y="1853248"/>
            <a:ext cx="6051177" cy="4655128"/>
          </a:xfrm>
        </p:spPr>
        <p:txBody>
          <a:bodyPr>
            <a:noAutofit/>
          </a:bodyPr>
          <a:lstStyle/>
          <a:p>
            <a:pPr algn="just"/>
            <a:r>
              <a:rPr lang="ru-RU" b="1" dirty="0"/>
              <a:t>Пойменная незатопляемая насыпь на подходе к мосту может быть разделена на характерные участки: спуск с берега речной долины на пойму; участок насыпи с минимальным допускаемым возвышением бровки над водой; подъем к мосту, обычно значительно возвышающемуся над уровнем воды (рис. XXI. 3). Большая высота уровня проезда по мосту сравнительно с участком насыпи минимальной высоты объясняется необходимостью выдержать </a:t>
            </a:r>
            <a:r>
              <a:rPr lang="ru-RU" b="1" dirty="0" err="1"/>
              <a:t>подмостовой</a:t>
            </a:r>
            <a:r>
              <a:rPr lang="ru-RU" b="1" dirty="0"/>
              <a:t> габарит, а также обычно значительной конструктивной высотой пролетных строений, особенно с ездой поверху</a:t>
            </a:r>
            <a:endParaRPr lang="ru-RU" b="1" dirty="0"/>
          </a:p>
        </p:txBody>
      </p:sp>
      <p:pic>
        <p:nvPicPr>
          <p:cNvPr id="4" name="Рисунок 3"/>
          <p:cNvPicPr/>
          <p:nvPr/>
        </p:nvPicPr>
        <p:blipFill>
          <a:blip r:embed="rId2"/>
          <a:srcRect l="24536" t="31210" r="22114" b="12102"/>
          <a:stretch>
            <a:fillRect/>
          </a:stretch>
        </p:blipFill>
        <p:spPr bwMode="auto">
          <a:xfrm>
            <a:off x="646111" y="2000147"/>
            <a:ext cx="5497121" cy="4709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110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39336" y="1461247"/>
            <a:ext cx="4275511" cy="5396752"/>
          </a:xfrm>
        </p:spPr>
        <p:txBody>
          <a:bodyPr>
            <a:normAutofit fontScale="92500" lnSpcReduction="10000"/>
          </a:bodyPr>
          <a:lstStyle/>
          <a:p>
            <a:pPr marL="0" indent="0" algn="just">
              <a:buNone/>
            </a:pPr>
            <a:r>
              <a:rPr lang="ru-RU" sz="3000" b="1" dirty="0"/>
              <a:t>Траверсы можно применять только при отсутствии набега волн на насыпь. В противном случае нужно обязательно укреплять откосы насыпи, так как траверсы не предохраняют насыпь от воздействия волн.</a:t>
            </a:r>
          </a:p>
          <a:p>
            <a:pPr marL="0" indent="0">
              <a:buNone/>
            </a:pPr>
            <a:r>
              <a:rPr lang="ru-RU" dirty="0"/>
              <a:t> </a:t>
            </a:r>
          </a:p>
        </p:txBody>
      </p:sp>
      <p:pic>
        <p:nvPicPr>
          <p:cNvPr id="4" name="Рисунок 3"/>
          <p:cNvPicPr/>
          <p:nvPr/>
        </p:nvPicPr>
        <p:blipFill>
          <a:blip r:embed="rId2"/>
          <a:srcRect l="51745" t="14968" r="21705" b="13376"/>
          <a:stretch>
            <a:fillRect/>
          </a:stretch>
        </p:blipFill>
        <p:spPr bwMode="auto">
          <a:xfrm>
            <a:off x="213284" y="1461247"/>
            <a:ext cx="6524345" cy="510091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1660103" y="298077"/>
            <a:ext cx="8475397" cy="523220"/>
          </a:xfrm>
          <a:prstGeom prst="rect">
            <a:avLst/>
          </a:prstGeom>
        </p:spPr>
        <p:txBody>
          <a:bodyPr wrap="none">
            <a:spAutoFit/>
          </a:bodyPr>
          <a:lstStyle/>
          <a:p>
            <a:r>
              <a:rPr lang="kk-KZ" sz="2800" b="1" dirty="0"/>
              <a:t>Схема расположения пойменных траверсов</a:t>
            </a:r>
            <a:endParaRPr lang="ru-RU" sz="2800" b="1" dirty="0"/>
          </a:p>
        </p:txBody>
      </p:sp>
    </p:spTree>
    <p:extLst>
      <p:ext uri="{BB962C8B-B14F-4D97-AF65-F5344CB8AC3E}">
        <p14:creationId xmlns:p14="http://schemas.microsoft.com/office/powerpoint/2010/main" val="3073252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ext uri="{D42A27DB-BD31-4B8C-83A1-F6EECF244321}">
                <p14:modId xmlns:p14="http://schemas.microsoft.com/office/powerpoint/2010/main" val="2740618641"/>
              </p:ext>
            </p:extLst>
          </p:nvPr>
        </p:nvGraphicFramePr>
        <p:xfrm>
          <a:off x="591670" y="1390973"/>
          <a:ext cx="10555942" cy="4875355"/>
        </p:xfrm>
        <a:graphic>
          <a:graphicData uri="http://schemas.openxmlformats.org/drawingml/2006/table">
            <a:tbl>
              <a:tblPr firstRow="1" firstCol="1" bandRow="1">
                <a:tableStyleId>{5C22544A-7EE6-4342-B048-85BDC9FD1C3A}</a:tableStyleId>
              </a:tblPr>
              <a:tblGrid>
                <a:gridCol w="3518280">
                  <a:extLst>
                    <a:ext uri="{9D8B030D-6E8A-4147-A177-3AD203B41FA5}">
                      <a16:colId xmlns:a16="http://schemas.microsoft.com/office/drawing/2014/main" val="527840099"/>
                    </a:ext>
                  </a:extLst>
                </a:gridCol>
                <a:gridCol w="3518280">
                  <a:extLst>
                    <a:ext uri="{9D8B030D-6E8A-4147-A177-3AD203B41FA5}">
                      <a16:colId xmlns:a16="http://schemas.microsoft.com/office/drawing/2014/main" val="546928558"/>
                    </a:ext>
                  </a:extLst>
                </a:gridCol>
                <a:gridCol w="3519382">
                  <a:extLst>
                    <a:ext uri="{9D8B030D-6E8A-4147-A177-3AD203B41FA5}">
                      <a16:colId xmlns:a16="http://schemas.microsoft.com/office/drawing/2014/main" val="1577629027"/>
                    </a:ext>
                  </a:extLst>
                </a:gridCol>
              </a:tblGrid>
              <a:tr h="1480127">
                <a:tc>
                  <a:txBody>
                    <a:bodyPr/>
                    <a:lstStyle/>
                    <a:p>
                      <a:pPr indent="450215" algn="ctr">
                        <a:lnSpc>
                          <a:spcPct val="107000"/>
                        </a:lnSpc>
                        <a:spcAft>
                          <a:spcPts val="0"/>
                        </a:spcAft>
                      </a:pPr>
                      <a:r>
                        <a:rPr lang="ru-RU" sz="2000" dirty="0" smtClean="0">
                          <a:solidFill>
                            <a:srgbClr val="002060"/>
                          </a:solidFill>
                          <a:effectLst/>
                        </a:rPr>
                        <a:t>Тип укрепления</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Допускаемая скорость</a:t>
                      </a:r>
                      <a:endParaRPr lang="ru-RU" sz="2400" smtClean="0">
                        <a:solidFill>
                          <a:srgbClr val="002060"/>
                        </a:solidFill>
                        <a:effectLst/>
                      </a:endParaRPr>
                    </a:p>
                    <a:p>
                      <a:pPr indent="450215" algn="ctr">
                        <a:lnSpc>
                          <a:spcPct val="107000"/>
                        </a:lnSpc>
                        <a:spcAft>
                          <a:spcPts val="0"/>
                        </a:spcAft>
                      </a:pPr>
                      <a:r>
                        <a:rPr lang="ru-RU" sz="2000" smtClean="0">
                          <a:solidFill>
                            <a:srgbClr val="002060"/>
                          </a:solidFill>
                          <a:effectLst/>
                        </a:rPr>
                        <a:t>Течения</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Допускаемая высота</a:t>
                      </a:r>
                      <a:endParaRPr lang="ru-RU" sz="2400" smtClean="0">
                        <a:solidFill>
                          <a:srgbClr val="002060"/>
                        </a:solidFill>
                        <a:effectLst/>
                      </a:endParaRPr>
                    </a:p>
                    <a:p>
                      <a:pPr indent="450215" algn="ctr">
                        <a:lnSpc>
                          <a:spcPct val="107000"/>
                        </a:lnSpc>
                        <a:spcAft>
                          <a:spcPts val="0"/>
                        </a:spcAft>
                      </a:pPr>
                      <a:r>
                        <a:rPr lang="ru-RU" sz="2000" smtClean="0">
                          <a:solidFill>
                            <a:srgbClr val="002060"/>
                          </a:solidFill>
                          <a:effectLst/>
                        </a:rPr>
                        <a:t>Волны</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796702542"/>
                  </a:ext>
                </a:extLst>
              </a:tr>
              <a:tr h="470048">
                <a:tc>
                  <a:txBody>
                    <a:bodyPr/>
                    <a:lstStyle/>
                    <a:p>
                      <a:pPr indent="450215" algn="ctr">
                        <a:lnSpc>
                          <a:spcPct val="107000"/>
                        </a:lnSpc>
                        <a:spcAft>
                          <a:spcPts val="0"/>
                        </a:spcAft>
                      </a:pPr>
                      <a:r>
                        <a:rPr lang="ru-RU" sz="2000" smtClean="0">
                          <a:solidFill>
                            <a:srgbClr val="002060"/>
                          </a:solidFill>
                          <a:effectLst/>
                        </a:rPr>
                        <a:t>Дерн плашмя</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До 1.5</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0.25</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483645805"/>
                  </a:ext>
                </a:extLst>
              </a:tr>
              <a:tr h="975006">
                <a:tc>
                  <a:txBody>
                    <a:bodyPr/>
                    <a:lstStyle/>
                    <a:p>
                      <a:pPr indent="450215" algn="ctr">
                        <a:lnSpc>
                          <a:spcPct val="107000"/>
                        </a:lnSpc>
                        <a:spcAft>
                          <a:spcPts val="0"/>
                        </a:spcAft>
                      </a:pPr>
                      <a:r>
                        <a:rPr lang="ru-RU" sz="2000" smtClean="0">
                          <a:solidFill>
                            <a:srgbClr val="002060"/>
                          </a:solidFill>
                          <a:effectLst/>
                        </a:rPr>
                        <a:t>Одиночное мощение</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en-US" sz="2000" smtClean="0">
                          <a:solidFill>
                            <a:srgbClr val="002060"/>
                          </a:solidFill>
                          <a:effectLst/>
                        </a:rPr>
                        <a:t>&gt;&gt;</a:t>
                      </a:r>
                      <a:r>
                        <a:rPr lang="ru-RU" sz="2000" smtClean="0">
                          <a:solidFill>
                            <a:srgbClr val="002060"/>
                          </a:solidFill>
                          <a:effectLst/>
                        </a:rPr>
                        <a:t>3</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0.50</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261040982"/>
                  </a:ext>
                </a:extLst>
              </a:tr>
              <a:tr h="975006">
                <a:tc>
                  <a:txBody>
                    <a:bodyPr/>
                    <a:lstStyle/>
                    <a:p>
                      <a:pPr indent="450215" algn="ctr">
                        <a:lnSpc>
                          <a:spcPct val="107000"/>
                        </a:lnSpc>
                        <a:spcAft>
                          <a:spcPts val="0"/>
                        </a:spcAft>
                      </a:pPr>
                      <a:r>
                        <a:rPr lang="ru-RU" sz="2000" smtClean="0">
                          <a:solidFill>
                            <a:srgbClr val="002060"/>
                          </a:solidFill>
                          <a:effectLst/>
                        </a:rPr>
                        <a:t>Двойное мощение</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en-US" sz="2000" smtClean="0">
                          <a:solidFill>
                            <a:srgbClr val="002060"/>
                          </a:solidFill>
                          <a:effectLst/>
                        </a:rPr>
                        <a:t>&gt;&gt;5</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en-US" sz="2000" smtClean="0">
                          <a:solidFill>
                            <a:srgbClr val="002060"/>
                          </a:solidFill>
                          <a:effectLst/>
                        </a:rPr>
                        <a:t>0,70</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1396569625"/>
                  </a:ext>
                </a:extLst>
              </a:tr>
              <a:tr h="975168">
                <a:tc>
                  <a:txBody>
                    <a:bodyPr/>
                    <a:lstStyle/>
                    <a:p>
                      <a:pPr indent="450215" algn="ctr">
                        <a:lnSpc>
                          <a:spcPct val="107000"/>
                        </a:lnSpc>
                        <a:spcAft>
                          <a:spcPts val="0"/>
                        </a:spcAft>
                      </a:pPr>
                      <a:r>
                        <a:rPr lang="ru-RU" sz="2000" smtClean="0">
                          <a:solidFill>
                            <a:srgbClr val="002060"/>
                          </a:solidFill>
                          <a:effectLst/>
                        </a:rPr>
                        <a:t>Бетонные плиты</a:t>
                      </a:r>
                      <a:endParaRPr lang="ru-RU" sz="2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smtClean="0">
                          <a:solidFill>
                            <a:srgbClr val="002060"/>
                          </a:solidFill>
                          <a:effectLst/>
                        </a:rPr>
                        <a:t>Более 5</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tc>
                  <a:txBody>
                    <a:bodyPr/>
                    <a:lstStyle/>
                    <a:p>
                      <a:pPr indent="450215" algn="ctr">
                        <a:lnSpc>
                          <a:spcPct val="107000"/>
                        </a:lnSpc>
                        <a:spcAft>
                          <a:spcPts val="0"/>
                        </a:spcAft>
                      </a:pPr>
                      <a:r>
                        <a:rPr lang="ru-RU" sz="2000" dirty="0" smtClean="0">
                          <a:solidFill>
                            <a:srgbClr val="002060"/>
                          </a:solidFill>
                          <a:effectLst/>
                        </a:rPr>
                        <a:t>В зависимости от размера плит</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3862381659"/>
                  </a:ext>
                </a:extLst>
              </a:tr>
            </a:tbl>
          </a:graphicData>
        </a:graphic>
      </p:graphicFrame>
      <p:sp>
        <p:nvSpPr>
          <p:cNvPr id="8" name="Прямоугольник 7"/>
          <p:cNvSpPr/>
          <p:nvPr/>
        </p:nvSpPr>
        <p:spPr>
          <a:xfrm>
            <a:off x="836412" y="433899"/>
            <a:ext cx="9770623" cy="523220"/>
          </a:xfrm>
          <a:prstGeom prst="rect">
            <a:avLst/>
          </a:prstGeom>
        </p:spPr>
        <p:txBody>
          <a:bodyPr wrap="none">
            <a:spAutoFit/>
          </a:bodyPr>
          <a:lstStyle/>
          <a:p>
            <a:r>
              <a:rPr lang="ru-RU" sz="2800" b="1" dirty="0">
                <a:ea typeface="Times New Roman" panose="02020603050405020304" pitchFamily="18" charset="0"/>
              </a:rPr>
              <a:t>Укрепление и защита откосов пойменных насыпей </a:t>
            </a:r>
            <a:endParaRPr lang="ru-RU" sz="2800" b="1" dirty="0"/>
          </a:p>
        </p:txBody>
      </p:sp>
    </p:spTree>
    <p:extLst>
      <p:ext uri="{BB962C8B-B14F-4D97-AF65-F5344CB8AC3E}">
        <p14:creationId xmlns:p14="http://schemas.microsoft.com/office/powerpoint/2010/main" val="277815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215153"/>
            <a:ext cx="11013140" cy="1400530"/>
          </a:xfrm>
        </p:spPr>
        <p:txBody>
          <a:bodyPr/>
          <a:lstStyle/>
          <a:p>
            <a:pPr algn="ctr"/>
            <a:r>
              <a:rPr lang="ru-RU" sz="3200" b="1" dirty="0">
                <a:solidFill>
                  <a:srgbClr val="FFFF00"/>
                </a:solidFill>
                <a:latin typeface="+mn-lt"/>
              </a:rPr>
              <a:t>ЗАДАЧИ И ПРИНЦИПЫ РЕГУЛИРОВАНИЯ РЕК У МОСТОВ</a:t>
            </a:r>
            <a:r>
              <a:rPr lang="ru-RU" dirty="0"/>
              <a:t/>
            </a:r>
            <a:br>
              <a:rPr lang="ru-RU" dirty="0"/>
            </a:br>
            <a:endParaRPr lang="ru-RU" dirty="0"/>
          </a:p>
        </p:txBody>
      </p:sp>
      <p:sp>
        <p:nvSpPr>
          <p:cNvPr id="4" name="Прямоугольник 3"/>
          <p:cNvSpPr/>
          <p:nvPr/>
        </p:nvSpPr>
        <p:spPr>
          <a:xfrm>
            <a:off x="6736978" y="1227725"/>
            <a:ext cx="5325034" cy="5632311"/>
          </a:xfrm>
          <a:prstGeom prst="rect">
            <a:avLst/>
          </a:prstGeom>
        </p:spPr>
        <p:txBody>
          <a:bodyPr wrap="square">
            <a:spAutoFit/>
          </a:bodyPr>
          <a:lstStyle/>
          <a:p>
            <a:pPr indent="450215" algn="just"/>
            <a:r>
              <a:rPr lang="ru-RU" b="1" dirty="0"/>
              <a:t>Неблагоприятное развитие русловых деформаций на мостовом переходе может привести к повреждениям сооружений. Чтобы сделать неизбежные русловые деформации безопасными для основных транспортных сооружений, в состав мостового перехода включают регуляционные сооружения различной формы, конструкции и назначения. Форму и размеры сооружений устанавливают исходя из конкретных задач регулирования.</a:t>
            </a:r>
          </a:p>
          <a:p>
            <a:pPr indent="450215" algn="just">
              <a:spcAft>
                <a:spcPts val="0"/>
              </a:spcAft>
            </a:pPr>
            <a:r>
              <a:rPr lang="ru-RU" b="1" dirty="0" smtClean="0">
                <a:ea typeface="Times New Roman" panose="02020603050405020304" pitchFamily="18" charset="0"/>
              </a:rPr>
              <a:t>Правильный </a:t>
            </a:r>
            <a:r>
              <a:rPr lang="ru-RU" b="1" dirty="0">
                <a:ea typeface="Times New Roman" panose="02020603050405020304" pitchFamily="18" charset="0"/>
              </a:rPr>
              <a:t>подход к проектированию регуляционных сооружений возможен только на основе прогноза русловых деформаций на длительный срок. Русловые деформации различны на реках разных типов, поэтому регуляционные сооружения приобретают специфическую форму в зависимости от типа реки.</a:t>
            </a:r>
          </a:p>
        </p:txBody>
      </p:sp>
      <p:pic>
        <p:nvPicPr>
          <p:cNvPr id="5" name="Рисунок 4"/>
          <p:cNvPicPr/>
          <p:nvPr/>
        </p:nvPicPr>
        <p:blipFill>
          <a:blip r:embed="rId3"/>
          <a:srcRect l="24357" t="34713" r="22484" b="21019"/>
          <a:stretch>
            <a:fillRect/>
          </a:stretch>
        </p:blipFill>
        <p:spPr bwMode="auto">
          <a:xfrm>
            <a:off x="282622" y="1375642"/>
            <a:ext cx="6346777" cy="53478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124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Объект 7"/>
          <p:cNvGraphicFramePr>
            <a:graphicFrameLocks noChangeAspect="1"/>
          </p:cNvGraphicFramePr>
          <p:nvPr>
            <p:extLst>
              <p:ext uri="{D42A27DB-BD31-4B8C-83A1-F6EECF244321}">
                <p14:modId xmlns:p14="http://schemas.microsoft.com/office/powerpoint/2010/main" val="478626695"/>
              </p:ext>
            </p:extLst>
          </p:nvPr>
        </p:nvGraphicFramePr>
        <p:xfrm>
          <a:off x="5723964" y="400330"/>
          <a:ext cx="4128266" cy="1112837"/>
        </p:xfrm>
        <a:graphic>
          <a:graphicData uri="http://schemas.openxmlformats.org/presentationml/2006/ole">
            <mc:AlternateContent xmlns:mc="http://schemas.openxmlformats.org/markup-compatibility/2006">
              <mc:Choice xmlns:v="urn:schemas-microsoft-com:vml" Requires="v">
                <p:oleObj spid="_x0000_s6153" name="Уравнение" r:id="rId3" imgW="1460160" imgH="393480" progId="Equation.3">
                  <p:embed/>
                </p:oleObj>
              </mc:Choice>
              <mc:Fallback>
                <p:oleObj name="Уравнение" r:id="rId3" imgW="1460160" imgH="393480" progId="Equation.3">
                  <p:embed/>
                  <p:pic>
                    <p:nvPicPr>
                      <p:cNvPr id="0" name=""/>
                      <p:cNvPicPr/>
                      <p:nvPr/>
                    </p:nvPicPr>
                    <p:blipFill>
                      <a:blip r:embed="rId4"/>
                      <a:stretch>
                        <a:fillRect/>
                      </a:stretch>
                    </p:blipFill>
                    <p:spPr>
                      <a:xfrm>
                        <a:off x="5723964" y="400330"/>
                        <a:ext cx="4128266" cy="1112837"/>
                      </a:xfrm>
                      <a:prstGeom prst="rect">
                        <a:avLst/>
                      </a:prstGeom>
                      <a:ln>
                        <a:solidFill>
                          <a:schemeClr val="accent1"/>
                        </a:solidFill>
                      </a:ln>
                    </p:spPr>
                  </p:pic>
                </p:oleObj>
              </mc:Fallback>
            </mc:AlternateContent>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val="162745471"/>
              </p:ext>
            </p:extLst>
          </p:nvPr>
        </p:nvGraphicFramePr>
        <p:xfrm>
          <a:off x="914005" y="393233"/>
          <a:ext cx="3647785" cy="1119934"/>
        </p:xfrm>
        <a:graphic>
          <a:graphicData uri="http://schemas.openxmlformats.org/presentationml/2006/ole">
            <mc:AlternateContent xmlns:mc="http://schemas.openxmlformats.org/markup-compatibility/2006">
              <mc:Choice xmlns:v="urn:schemas-microsoft-com:vml" Requires="v">
                <p:oleObj spid="_x0000_s6154" name="Уравнение" r:id="rId5" imgW="1447560" imgH="444240" progId="Equation.3">
                  <p:embed/>
                </p:oleObj>
              </mc:Choice>
              <mc:Fallback>
                <p:oleObj name="Уравнение" r:id="rId5" imgW="1447560" imgH="444240" progId="Equation.3">
                  <p:embed/>
                  <p:pic>
                    <p:nvPicPr>
                      <p:cNvPr id="0" name=""/>
                      <p:cNvPicPr/>
                      <p:nvPr/>
                    </p:nvPicPr>
                    <p:blipFill>
                      <a:blip r:embed="rId6"/>
                      <a:stretch>
                        <a:fillRect/>
                      </a:stretch>
                    </p:blipFill>
                    <p:spPr>
                      <a:xfrm>
                        <a:off x="914005" y="393233"/>
                        <a:ext cx="3647785" cy="1119934"/>
                      </a:xfrm>
                      <a:prstGeom prst="rect">
                        <a:avLst/>
                      </a:prstGeom>
                      <a:ln>
                        <a:solidFill>
                          <a:schemeClr val="accent1"/>
                        </a:solidFill>
                      </a:ln>
                    </p:spPr>
                  </p:pic>
                </p:oleObj>
              </mc:Fallback>
            </mc:AlternateContent>
          </a:graphicData>
        </a:graphic>
      </p:graphicFrame>
      <p:sp>
        <p:nvSpPr>
          <p:cNvPr id="10" name="Прямоугольник 9"/>
          <p:cNvSpPr/>
          <p:nvPr/>
        </p:nvSpPr>
        <p:spPr>
          <a:xfrm>
            <a:off x="309283" y="2020327"/>
            <a:ext cx="11609294" cy="4401205"/>
          </a:xfrm>
          <a:prstGeom prst="rect">
            <a:avLst/>
          </a:prstGeom>
        </p:spPr>
        <p:txBody>
          <a:bodyPr wrap="square">
            <a:spAutoFit/>
          </a:bodyPr>
          <a:lstStyle/>
          <a:p>
            <a:pPr indent="450215" algn="just">
              <a:spcAft>
                <a:spcPts val="0"/>
              </a:spcAft>
            </a:pPr>
            <a:r>
              <a:rPr lang="ru-RU" sz="2000" b="1" dirty="0">
                <a:ea typeface="Times New Roman" panose="02020603050405020304" pitchFamily="18" charset="0"/>
              </a:rPr>
              <a:t>При наличии струенаправляющих пойменных сооружений размыв распространяется вниз по течению тем медленнее, чем длиннее эти сооружения, особенно если пойменным сооружениям придать такую форму в плане, чтобы вблизи моста ширина сжатого потока почти не изменялась.</a:t>
            </a:r>
          </a:p>
          <a:p>
            <a:pPr indent="450215" algn="just">
              <a:spcAft>
                <a:spcPts val="0"/>
              </a:spcAft>
            </a:pPr>
            <a:r>
              <a:rPr lang="ru-RU" sz="2000" b="1" dirty="0">
                <a:ea typeface="Times New Roman" panose="02020603050405020304" pitchFamily="18" charset="0"/>
              </a:rPr>
              <a:t>Земляным регуляционным сооружениям придается трапецеидальное поперечное сечение с крутизной откосов, как правило, 1:2. Откосы, соприкасающиеся с текущей водой, укрепляют, причем тип укрепления назначают в зависимости от скорости потока, обтекающего эти сооружения или набегающего на них.</a:t>
            </a:r>
          </a:p>
          <a:p>
            <a:pPr indent="450215" algn="just">
              <a:spcAft>
                <a:spcPts val="0"/>
              </a:spcAft>
            </a:pPr>
            <a:r>
              <a:rPr lang="ru-RU" sz="2000" b="1" dirty="0">
                <a:ea typeface="Times New Roman" panose="02020603050405020304" pitchFamily="18" charset="0"/>
              </a:rPr>
              <a:t>Речные откосы регуляционных сооружений, непосредственно соприкасающиеся с быстро текущей водой, приходится защищать камнем, бетонными или железобетонными плитами. Дерн пригоден для этого только в редких случаях, так как паводковые скорости даже на равнинных реках превышают 1,5 – 2,0 м/с, поэтому дерн разрушается. Дерновые укрепления используют лишь для полевых откосов сооружений, около которых вода почти неподвижна.</a:t>
            </a:r>
          </a:p>
        </p:txBody>
      </p:sp>
    </p:spTree>
    <p:extLst>
      <p:ext uri="{BB962C8B-B14F-4D97-AF65-F5344CB8AC3E}">
        <p14:creationId xmlns:p14="http://schemas.microsoft.com/office/powerpoint/2010/main" val="94497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8928" y="554792"/>
            <a:ext cx="9914965" cy="4154984"/>
          </a:xfrm>
          <a:prstGeom prst="rect">
            <a:avLst/>
          </a:prstGeom>
        </p:spPr>
        <p:txBody>
          <a:bodyPr wrap="square">
            <a:spAutoFit/>
          </a:bodyPr>
          <a:lstStyle/>
          <a:p>
            <a:pPr indent="450215" algn="just">
              <a:spcAft>
                <a:spcPts val="0"/>
              </a:spcAft>
            </a:pPr>
            <a:r>
              <a:rPr lang="ru-RU" sz="2400" b="1" dirty="0">
                <a:latin typeface="+mj-lt"/>
                <a:ea typeface="Times New Roman" panose="02020603050405020304" pitchFamily="18" charset="0"/>
              </a:rPr>
              <a:t>Подошву головы струенаправляющей дамбы или траверса можно укрепить гибкими защитными покрытиями (тюфяками) или рисбермами (см. рис. XXI. 16, в, г). Рисбермы применимы только в случае неглубокого местного размыва у подошвы откоса. Размеры тюфяка, обеспечивающего защиту от подмыва, назначают на основании расчета ожидаемого местного размыва.</a:t>
            </a:r>
          </a:p>
          <a:p>
            <a:pPr indent="450215" algn="just">
              <a:spcAft>
                <a:spcPts val="0"/>
              </a:spcAft>
            </a:pPr>
            <a:r>
              <a:rPr lang="ru-RU" sz="2400" b="1" dirty="0">
                <a:latin typeface="+mj-lt"/>
                <a:ea typeface="Times New Roman" panose="02020603050405020304" pitchFamily="18" charset="0"/>
              </a:rPr>
              <a:t>Расчетной формулой для определения глубины местного размыва у голов и откосов регуляционных сооружений является уравнение, которое при лобовом набеге (а = 90е) получает вид</a:t>
            </a:r>
          </a:p>
        </p:txBody>
      </p:sp>
      <p:graphicFrame>
        <p:nvGraphicFramePr>
          <p:cNvPr id="5" name="Объект 4"/>
          <p:cNvGraphicFramePr>
            <a:graphicFrameLocks noChangeAspect="1"/>
          </p:cNvGraphicFramePr>
          <p:nvPr>
            <p:extLst>
              <p:ext uri="{D42A27DB-BD31-4B8C-83A1-F6EECF244321}">
                <p14:modId xmlns:p14="http://schemas.microsoft.com/office/powerpoint/2010/main" val="4004876301"/>
              </p:ext>
            </p:extLst>
          </p:nvPr>
        </p:nvGraphicFramePr>
        <p:xfrm>
          <a:off x="3455956" y="4709776"/>
          <a:ext cx="3800907" cy="1438181"/>
        </p:xfrm>
        <a:graphic>
          <a:graphicData uri="http://schemas.openxmlformats.org/presentationml/2006/ole">
            <mc:AlternateContent xmlns:mc="http://schemas.openxmlformats.org/markup-compatibility/2006">
              <mc:Choice xmlns:v="urn:schemas-microsoft-com:vml" Requires="v">
                <p:oleObj spid="_x0000_s7172" name="Уравнение" r:id="rId3" imgW="1409400" imgH="533160" progId="Equation.3">
                  <p:embed/>
                </p:oleObj>
              </mc:Choice>
              <mc:Fallback>
                <p:oleObj name="Уравнение" r:id="rId3" imgW="1409400" imgH="533160" progId="Equation.3">
                  <p:embed/>
                  <p:pic>
                    <p:nvPicPr>
                      <p:cNvPr id="0" name=""/>
                      <p:cNvPicPr/>
                      <p:nvPr/>
                    </p:nvPicPr>
                    <p:blipFill>
                      <a:blip r:embed="rId4"/>
                      <a:stretch>
                        <a:fillRect/>
                      </a:stretch>
                    </p:blipFill>
                    <p:spPr>
                      <a:xfrm>
                        <a:off x="3455956" y="4709776"/>
                        <a:ext cx="3800907" cy="1438181"/>
                      </a:xfrm>
                      <a:prstGeom prst="rect">
                        <a:avLst/>
                      </a:prstGeom>
                      <a:ln>
                        <a:solidFill>
                          <a:schemeClr val="accent1"/>
                        </a:solidFill>
                      </a:ln>
                    </p:spPr>
                  </p:pic>
                </p:oleObj>
              </mc:Fallback>
            </mc:AlternateContent>
          </a:graphicData>
        </a:graphic>
      </p:graphicFrame>
    </p:spTree>
    <p:extLst>
      <p:ext uri="{BB962C8B-B14F-4D97-AF65-F5344CB8AC3E}">
        <p14:creationId xmlns:p14="http://schemas.microsoft.com/office/powerpoint/2010/main" val="217082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76" y="1277470"/>
            <a:ext cx="5620869" cy="4801314"/>
          </a:xfrm>
          <a:prstGeom prst="rect">
            <a:avLst/>
          </a:prstGeom>
        </p:spPr>
        <p:txBody>
          <a:bodyPr wrap="square">
            <a:spAutoFit/>
          </a:bodyPr>
          <a:lstStyle/>
          <a:p>
            <a:pPr indent="450215" algn="just">
              <a:spcAft>
                <a:spcPts val="0"/>
              </a:spcAft>
            </a:pPr>
            <a:r>
              <a:rPr lang="ru-RU" sz="1600" b="1" dirty="0">
                <a:ea typeface="Times New Roman" panose="02020603050405020304" pitchFamily="18" charset="0"/>
              </a:rPr>
              <a:t>Ширина гребня сооружений должна обеспечивать проезд транспортных средств, доставляющих ремонтные материалы, а также размещение этих материалов во время ремонта. В связи с этим ширину гребня струенаправляющих сооружений не следует делать меньше 2 м, лучше 3 м (рис. XX</a:t>
            </a:r>
            <a:r>
              <a:rPr lang="en-US" sz="1600" b="1" dirty="0">
                <a:ea typeface="Times New Roman" panose="02020603050405020304" pitchFamily="18" charset="0"/>
              </a:rPr>
              <a:t>I</a:t>
            </a:r>
            <a:r>
              <a:rPr lang="ru-RU" sz="1600" b="1" dirty="0">
                <a:ea typeface="Times New Roman" panose="02020603050405020304" pitchFamily="18" charset="0"/>
              </a:rPr>
              <a:t>.16). В головной части сооружений ширина гребня должна быть увеличена, так как именно здесь возникает необходимость в срочных </a:t>
            </a:r>
            <a:r>
              <a:rPr lang="ru-RU" sz="1600" b="1" dirty="0" err="1">
                <a:ea typeface="Times New Roman" panose="02020603050405020304" pitchFamily="18" charset="0"/>
              </a:rPr>
              <a:t>паводочных</a:t>
            </a:r>
            <a:r>
              <a:rPr lang="ru-RU" sz="1600" b="1" dirty="0">
                <a:ea typeface="Times New Roman" panose="02020603050405020304" pitchFamily="18" charset="0"/>
              </a:rPr>
              <a:t> ремонтных работах (см. рис. XXI. 16, б) и создании запаса ремонтных материалов.</a:t>
            </a:r>
          </a:p>
          <a:p>
            <a:pPr indent="450215" algn="just">
              <a:spcAft>
                <a:spcPts val="0"/>
              </a:spcAft>
            </a:pPr>
            <a:r>
              <a:rPr lang="ru-RU" sz="1600" b="1" dirty="0">
                <a:ea typeface="Times New Roman" panose="02020603050405020304" pitchFamily="18" charset="0"/>
              </a:rPr>
              <a:t>У регуляционных сооружений на равнинных реках наиболее уязвимой частью является верхняя по течению. У голов струенаправляющих дамб и пойменных траверсов развиваются местные размывы, в связи с чем сооружениям угрожает не только опасность размыва поверхности откосов текущей водой, но и подмыв подошвы, что может повести за собой сползание откоса</a:t>
            </a:r>
            <a:r>
              <a:rPr lang="ru-RU" b="1" dirty="0">
                <a:ea typeface="Times New Roman" panose="02020603050405020304" pitchFamily="18" charset="0"/>
              </a:rPr>
              <a:t>.</a:t>
            </a:r>
          </a:p>
        </p:txBody>
      </p:sp>
      <p:pic>
        <p:nvPicPr>
          <p:cNvPr id="5" name="Рисунок 4"/>
          <p:cNvPicPr/>
          <p:nvPr/>
        </p:nvPicPr>
        <p:blipFill>
          <a:blip r:embed="rId2"/>
          <a:srcRect l="26797" t="25786" r="24243" b="18199"/>
          <a:stretch>
            <a:fillRect/>
          </a:stretch>
        </p:blipFill>
        <p:spPr bwMode="auto">
          <a:xfrm>
            <a:off x="5930152" y="1277470"/>
            <a:ext cx="6091517" cy="5396737"/>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033893" y="403412"/>
            <a:ext cx="7792518" cy="523220"/>
          </a:xfrm>
          <a:prstGeom prst="rect">
            <a:avLst/>
          </a:prstGeom>
          <a:noFill/>
        </p:spPr>
        <p:txBody>
          <a:bodyPr wrap="none" rtlCol="0">
            <a:spAutoFit/>
          </a:bodyPr>
          <a:lstStyle/>
          <a:p>
            <a:r>
              <a:rPr lang="kk-KZ" sz="2800" b="1" dirty="0" smtClean="0"/>
              <a:t>Конструкция струя направляющих дамб:</a:t>
            </a:r>
            <a:endParaRPr lang="ru-RU" sz="2800" b="1" dirty="0"/>
          </a:p>
        </p:txBody>
      </p:sp>
    </p:spTree>
    <p:extLst>
      <p:ext uri="{BB962C8B-B14F-4D97-AF65-F5344CB8AC3E}">
        <p14:creationId xmlns:p14="http://schemas.microsoft.com/office/powerpoint/2010/main" val="312314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4472" y="2127997"/>
            <a:ext cx="184731" cy="369332"/>
          </a:xfrm>
          <a:prstGeom prst="rect">
            <a:avLst/>
          </a:prstGeom>
          <a:noFill/>
        </p:spPr>
        <p:txBody>
          <a:bodyPr wrap="none" rtlCol="0">
            <a:spAutoFit/>
          </a:bodyPr>
          <a:lstStyle/>
          <a:p>
            <a:endParaRPr lang="ru-RU" dirty="0"/>
          </a:p>
        </p:txBody>
      </p:sp>
      <p:sp>
        <p:nvSpPr>
          <p:cNvPr id="4" name="Объект 2"/>
          <p:cNvSpPr txBox="1">
            <a:spLocks/>
          </p:cNvSpPr>
          <p:nvPr/>
        </p:nvSpPr>
        <p:spPr>
          <a:xfrm>
            <a:off x="564776" y="1270747"/>
            <a:ext cx="11295530" cy="3394472"/>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kk-KZ" sz="1800" dirty="0"/>
              <a:t>Строительство автомобильных дорог: учебник / коллектив авторов; под ред. В.В. Ушакова и В.М. Ольховикова. – М. : КНОРУС, 2013. – 576 с.</a:t>
            </a:r>
            <a:endParaRPr lang="ru-RU" sz="1800" dirty="0"/>
          </a:p>
          <a:p>
            <a:r>
              <a:rPr lang="ru-RU" sz="1800" dirty="0"/>
              <a:t>Технология и организация работ на производственных предприятиях дорожного хозяйства: </a:t>
            </a:r>
            <a:r>
              <a:rPr lang="ru-RU" sz="1800" dirty="0" err="1"/>
              <a:t>Силкин</a:t>
            </a:r>
            <a:r>
              <a:rPr lang="ru-RU" sz="1800" dirty="0"/>
              <a:t> В.В. – М., ISBN:, 2010. – 224 с.</a:t>
            </a:r>
          </a:p>
          <a:p>
            <a:r>
              <a:rPr lang="kk-KZ" sz="1800" dirty="0"/>
              <a:t>Производственная база дорожного строительства : учебное пособие / В.Г. Степанец. – Омск : СибАДИ, 2014. – 200 с.</a:t>
            </a:r>
            <a:endParaRPr lang="ru-RU" sz="1800" dirty="0"/>
          </a:p>
          <a:p>
            <a:r>
              <a:rPr lang="ru-RU" sz="1800" dirty="0"/>
              <a:t>Справочная энциклопедия дорожника. Том </a:t>
            </a:r>
            <a:r>
              <a:rPr lang="en-GB" sz="1800" dirty="0"/>
              <a:t>I</a:t>
            </a:r>
            <a:r>
              <a:rPr lang="ru-RU" sz="1800" dirty="0"/>
              <a:t>. Строительство и реконструкция автомобильных дорог   /Под. ред. А.</a:t>
            </a:r>
            <a:r>
              <a:rPr lang="kk-KZ" sz="1800" dirty="0"/>
              <a:t>П. Васильева</a:t>
            </a:r>
            <a:r>
              <a:rPr lang="ru-RU" sz="1800" dirty="0"/>
              <a:t> –М.: Транспорт, 2005.</a:t>
            </a:r>
          </a:p>
          <a:p>
            <a:r>
              <a:rPr lang="ru-RU" sz="1800" dirty="0"/>
              <a:t>Справочник дорожного мастера. Строительство, эксплуатация и ремонт автомобильных дорог. – М.: Инфра-Инженерия, 2005.</a:t>
            </a:r>
          </a:p>
          <a:p>
            <a:r>
              <a:rPr lang="ru-RU" sz="1800" dirty="0"/>
              <a:t>Примеры проектирования производственных предприятий дорожного строительства: </a:t>
            </a:r>
            <a:r>
              <a:rPr lang="ru-RU" sz="1800" dirty="0" err="1"/>
              <a:t>Е.Н.Дубровин</a:t>
            </a:r>
            <a:r>
              <a:rPr lang="ru-RU" sz="1800" dirty="0"/>
              <a:t> и др.-Москва. Высшая школа,1966-403с</a:t>
            </a:r>
          </a:p>
          <a:p>
            <a:pPr marL="0" indent="0">
              <a:buNone/>
            </a:pPr>
            <a:endParaRPr lang="ru-RU" sz="1500" dirty="0"/>
          </a:p>
        </p:txBody>
      </p:sp>
      <p:sp>
        <p:nvSpPr>
          <p:cNvPr id="5" name="Заголовок 1"/>
          <p:cNvSpPr txBox="1">
            <a:spLocks/>
          </p:cNvSpPr>
          <p:nvPr/>
        </p:nvSpPr>
        <p:spPr>
          <a:xfrm>
            <a:off x="2888875" y="413497"/>
            <a:ext cx="6172200" cy="857250"/>
          </a:xfrm>
          <a:prstGeom prst="rect">
            <a:avLst/>
          </a:prstGeom>
        </p:spPr>
        <p:txBody>
          <a:bodyP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ru-RU" sz="2800" b="1" dirty="0"/>
              <a:t>СПИСОК  ЛИТЕРАТУРЫ:</a:t>
            </a:r>
            <a:endParaRPr lang="ru-RU" sz="2800" dirty="0"/>
          </a:p>
        </p:txBody>
      </p:sp>
    </p:spTree>
    <p:extLst>
      <p:ext uri="{BB962C8B-B14F-4D97-AF65-F5344CB8AC3E}">
        <p14:creationId xmlns:p14="http://schemas.microsoft.com/office/powerpoint/2010/main" val="2107989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0270" y="1411943"/>
            <a:ext cx="10125635" cy="4552015"/>
          </a:xfrm>
          <a:prstGeom prst="rect">
            <a:avLst/>
          </a:prstGeom>
        </p:spPr>
        <p:txBody>
          <a:bodyPr wrap="square">
            <a:spAutoFit/>
          </a:bodyPr>
          <a:lstStyle/>
          <a:p>
            <a:pPr indent="337661" algn="ctr">
              <a:lnSpc>
                <a:spcPct val="115000"/>
              </a:lnSpc>
            </a:pPr>
            <a:r>
              <a:rPr lang="ru-RU" sz="3600" b="1" dirty="0">
                <a:ea typeface="TimesNewRomanPS-BoldMT"/>
                <a:cs typeface="Times New Roman" panose="02020603050405020304" pitchFamily="18" charset="0"/>
              </a:rPr>
              <a:t>Контрольные вопросы </a:t>
            </a:r>
            <a:endParaRPr lang="ru-RU" sz="2800" b="1" dirty="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1. Какие </a:t>
            </a:r>
            <a:r>
              <a:rPr lang="ru-RU" sz="3600" b="1" dirty="0" smtClean="0">
                <a:ea typeface="TimesNewRomanPSMT"/>
                <a:cs typeface="Times New Roman" panose="02020603050405020304" pitchFamily="18" charset="0"/>
              </a:rPr>
              <a:t>условия работы при пойманных </a:t>
            </a:r>
            <a:r>
              <a:rPr lang="ru-RU" sz="3600" b="1" dirty="0" err="1" smtClean="0">
                <a:ea typeface="TimesNewRomanPSMT"/>
                <a:cs typeface="Times New Roman" panose="02020603050405020304" pitchFamily="18" charset="0"/>
              </a:rPr>
              <a:t>напсыпей</a:t>
            </a:r>
            <a:r>
              <a:rPr lang="ru-RU" sz="3600" b="1" dirty="0" smtClean="0">
                <a:ea typeface="TimesNewRomanPSMT"/>
                <a:cs typeface="Times New Roman" panose="02020603050405020304" pitchFamily="18" charset="0"/>
              </a:rPr>
              <a:t> </a:t>
            </a:r>
            <a:r>
              <a:rPr lang="en-US" sz="3600" b="1" dirty="0" smtClean="0">
                <a:ea typeface="TimesNewRomanPSMT"/>
                <a:cs typeface="Times New Roman" panose="02020603050405020304" pitchFamily="18" charset="0"/>
              </a:rPr>
              <a:t>?</a:t>
            </a:r>
            <a:endParaRPr lang="ru-RU" sz="2800" b="1" dirty="0" smtClean="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2. Что </a:t>
            </a:r>
            <a:r>
              <a:rPr lang="ru-RU" sz="3600" b="1" dirty="0" smtClean="0">
                <a:ea typeface="TimesNewRomanPSMT"/>
                <a:cs typeface="Times New Roman" panose="02020603050405020304" pitchFamily="18" charset="0"/>
              </a:rPr>
              <a:t>такое пойманные </a:t>
            </a:r>
            <a:r>
              <a:rPr lang="ru-RU" sz="3600" b="1" dirty="0" err="1" smtClean="0">
                <a:ea typeface="TimesNewRomanPSMT"/>
                <a:cs typeface="Times New Roman" panose="02020603050405020304" pitchFamily="18" charset="0"/>
              </a:rPr>
              <a:t>землянык</a:t>
            </a:r>
            <a:r>
              <a:rPr lang="ru-RU" sz="3600" b="1" dirty="0" smtClean="0">
                <a:ea typeface="TimesNewRomanPSMT"/>
                <a:cs typeface="Times New Roman" panose="02020603050405020304" pitchFamily="18" charset="0"/>
              </a:rPr>
              <a:t> насыпи?</a:t>
            </a:r>
            <a:endParaRPr lang="ru-RU" sz="2800" b="1" dirty="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3. Что вы знаете </a:t>
            </a:r>
            <a:r>
              <a:rPr lang="ru-RU" sz="3600" b="1" dirty="0" smtClean="0">
                <a:ea typeface="TimesNewRomanPSMT"/>
                <a:cs typeface="Times New Roman" panose="02020603050405020304" pitchFamily="18" charset="0"/>
              </a:rPr>
              <a:t>о проектирований пойманных насыпей?</a:t>
            </a:r>
            <a:endParaRPr lang="ru-RU" sz="28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807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Другая 6">
      <a:dk1>
        <a:srgbClr val="C4E7EA"/>
      </a:dk1>
      <a:lt1>
        <a:srgbClr val="FFFF00"/>
      </a:lt1>
      <a:dk2>
        <a:srgbClr val="4FB8C1"/>
      </a:dk2>
      <a:lt2>
        <a:srgbClr val="FFFFFF"/>
      </a:lt2>
      <a:accent1>
        <a:srgbClr val="FFFF00"/>
      </a:accent1>
      <a:accent2>
        <a:srgbClr val="4FB8C1"/>
      </a:accent2>
      <a:accent3>
        <a:srgbClr val="B8E2E6"/>
      </a:accent3>
      <a:accent4>
        <a:srgbClr val="9AD9D5"/>
      </a:accent4>
      <a:accent5>
        <a:srgbClr val="C4E2DF"/>
      </a:accent5>
      <a:accent6>
        <a:srgbClr val="C59DC3"/>
      </a:accent6>
      <a:hlink>
        <a:srgbClr val="C4E2DF"/>
      </a:hlink>
      <a:folHlink>
        <a:srgbClr val="D7ECEA"/>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232</TotalTime>
  <Words>1714</Words>
  <Application>Microsoft Office PowerPoint</Application>
  <PresentationFormat>Широкоэкранный</PresentationFormat>
  <Paragraphs>68</Paragraphs>
  <Slides>19</Slides>
  <Notes>1</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8" baseType="lpstr">
      <vt:lpstr>Arial</vt:lpstr>
      <vt:lpstr>Calibri</vt:lpstr>
      <vt:lpstr>Century Gothic</vt:lpstr>
      <vt:lpstr>Times New Roman</vt:lpstr>
      <vt:lpstr>TimesNewRomanPS-BoldMT</vt:lpstr>
      <vt:lpstr>TimesNewRomanPSMT</vt:lpstr>
      <vt:lpstr>Wingdings 3</vt:lpstr>
      <vt:lpstr>Ион</vt:lpstr>
      <vt:lpstr>Microsoft Equation 3.0</vt:lpstr>
      <vt:lpstr> Тема 5 ЛЕКЦИЯ 5   Проектирование пойменных насыпей.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ПРОЕКТИРОВАНИЕ ПОЙМЕННЫХ НАСЫПЕЙ</vt:lpstr>
      <vt:lpstr>Презентация PowerPoint</vt:lpstr>
      <vt:lpstr>Презентация PowerPoint</vt:lpstr>
      <vt:lpstr>ЗАДАЧИ И ПРИНЦИПЫ РЕГУЛИРОВАНИЯ РЕК У МОСТОВ </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2 ЛЕКЦИЯ 2   Выбор месторасположение мостового перехода</dc:title>
  <dc:creator>Asus</dc:creator>
  <cp:lastModifiedBy>Asus</cp:lastModifiedBy>
  <cp:revision>19</cp:revision>
  <dcterms:created xsi:type="dcterms:W3CDTF">2021-09-20T11:36:36Z</dcterms:created>
  <dcterms:modified xsi:type="dcterms:W3CDTF">2021-09-20T16:21:06Z</dcterms:modified>
</cp:coreProperties>
</file>